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262" r:id="rId1"/>
  </p:sldMasterIdLst>
  <p:notesMasterIdLst>
    <p:notesMasterId r:id="rId21"/>
  </p:notesMasterIdLst>
  <p:handoutMasterIdLst>
    <p:handoutMasterId r:id="rId22"/>
  </p:handoutMasterIdLst>
  <p:sldIdLst>
    <p:sldId id="391" r:id="rId2"/>
    <p:sldId id="397" r:id="rId3"/>
    <p:sldId id="378" r:id="rId4"/>
    <p:sldId id="390" r:id="rId5"/>
    <p:sldId id="393" r:id="rId6"/>
    <p:sldId id="383" r:id="rId7"/>
    <p:sldId id="395" r:id="rId8"/>
    <p:sldId id="382" r:id="rId9"/>
    <p:sldId id="398" r:id="rId10"/>
    <p:sldId id="380" r:id="rId11"/>
    <p:sldId id="388" r:id="rId12"/>
    <p:sldId id="381" r:id="rId13"/>
    <p:sldId id="394" r:id="rId14"/>
    <p:sldId id="400" r:id="rId15"/>
    <p:sldId id="399" r:id="rId16"/>
    <p:sldId id="389" r:id="rId17"/>
    <p:sldId id="375" r:id="rId18"/>
    <p:sldId id="396" r:id="rId19"/>
    <p:sldId id="376"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ia Narvaez" initials="" lastIdx="35" clrIdx="0"/>
  <p:cmAuthor id="7" name="Microsoft Office User" initials="MOU" lastIdx="24" clrIdx="7">
    <p:extLst/>
  </p:cmAuthor>
  <p:cmAuthor id="1" name="Noel Shaskan" initials="NS" lastIdx="36" clrIdx="1"/>
  <p:cmAuthor id="8" name="Denise Prior" initials="DP" lastIdx="5" clrIdx="8">
    <p:extLst/>
  </p:cmAuthor>
  <p:cmAuthor id="2" name="Aimee Swartz" initials="AS" lastIdx="9" clrIdx="2"/>
  <p:cmAuthor id="9" name="Jessica Lacy" initials="JL" lastIdx="2" clrIdx="9">
    <p:extLst/>
  </p:cmAuthor>
  <p:cmAuthor id="3" name="Kai Siang Toh" initials="" lastIdx="0" clrIdx="3"/>
  <p:cmAuthor id="4" name="Nancy" initials="N" lastIdx="11" clrIdx="4">
    <p:extLst/>
  </p:cmAuthor>
  <p:cmAuthor id="5" name="Feon Chow" initials="" lastIdx="4" clrIdx="5"/>
  <p:cmAuthor id="6" name="Erin Kennedy" initials="EK"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5"/>
    <a:srgbClr val="9E247B"/>
    <a:srgbClr val="4B207A"/>
    <a:srgbClr val="DE2235"/>
    <a:srgbClr val="E2002B"/>
    <a:srgbClr val="E0B0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4" autoAdjust="0"/>
    <p:restoredTop sz="57233" autoAdjust="0"/>
  </p:normalViewPr>
  <p:slideViewPr>
    <p:cSldViewPr snapToObjects="1">
      <p:cViewPr varScale="1">
        <p:scale>
          <a:sx n="55" d="100"/>
          <a:sy n="55" d="100"/>
        </p:scale>
        <p:origin x="2960" y="192"/>
      </p:cViewPr>
      <p:guideLst>
        <p:guide orient="horz" pos="2160"/>
        <p:guide pos="2880"/>
      </p:guideLst>
    </p:cSldViewPr>
  </p:slideViewPr>
  <p:outlineViewPr>
    <p:cViewPr>
      <p:scale>
        <a:sx n="33" d="100"/>
        <a:sy n="33" d="100"/>
      </p:scale>
      <p:origin x="0" y="-29336"/>
    </p:cViewPr>
  </p:outlineViewPr>
  <p:notesTextViewPr>
    <p:cViewPr>
      <p:scale>
        <a:sx n="110" d="100"/>
        <a:sy n="110" d="100"/>
      </p:scale>
      <p:origin x="0" y="0"/>
    </p:cViewPr>
  </p:notesTextViewPr>
  <p:sorterViewPr>
    <p:cViewPr varScale="1">
      <p:scale>
        <a:sx n="100" d="100"/>
        <a:sy n="100" d="100"/>
      </p:scale>
      <p:origin x="0" y="-4116"/>
    </p:cViewPr>
  </p:sorterViewPr>
  <p:notesViewPr>
    <p:cSldViewPr snapToObjects="1">
      <p:cViewPr varScale="1">
        <p:scale>
          <a:sx n="111" d="100"/>
          <a:sy n="111" d="100"/>
        </p:scale>
        <p:origin x="524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49D3B4-1018-A04C-BD34-00C64A4D3F1B}" type="datetimeFigureOut">
              <a:rPr lang="en-US" smtClean="0"/>
              <a:t>10/19/18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0EA68D-FC2A-4A45-BDF2-646A4CB56AF7}" type="slidenum">
              <a:rPr lang="en-US" smtClean="0"/>
              <a:t>‹#›</a:t>
            </a:fld>
            <a:endParaRPr lang="en-US" dirty="0"/>
          </a:p>
        </p:txBody>
      </p:sp>
    </p:spTree>
    <p:extLst>
      <p:ext uri="{BB962C8B-B14F-4D97-AF65-F5344CB8AC3E}">
        <p14:creationId xmlns:p14="http://schemas.microsoft.com/office/powerpoint/2010/main" val="1697779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E7B9810-D2AE-4A47-9378-FA9289E6E297}" type="datetimeFigureOut">
              <a:rPr lang="en-US"/>
              <a:pPr>
                <a:defRPr/>
              </a:pPr>
              <a:t>10/19/18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F20C69D-704A-1547-BFDC-03489017F144}" type="slidenum">
              <a:rPr lang="en-US"/>
              <a:pPr>
                <a:defRPr/>
              </a:pPr>
              <a:t>‹#›</a:t>
            </a:fld>
            <a:endParaRPr lang="en-US" dirty="0"/>
          </a:p>
        </p:txBody>
      </p:sp>
    </p:spTree>
    <p:extLst>
      <p:ext uri="{BB962C8B-B14F-4D97-AF65-F5344CB8AC3E}">
        <p14:creationId xmlns:p14="http://schemas.microsoft.com/office/powerpoint/2010/main" val="24123190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lupusresearch.org/trial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F20C69D-704A-1547-BFDC-03489017F144}" type="slidenum">
              <a:rPr lang="en-US" smtClean="0"/>
              <a:pPr>
                <a:defRPr/>
              </a:pPr>
              <a:t>1</a:t>
            </a:fld>
            <a:endParaRPr lang="en-US" dirty="0"/>
          </a:p>
        </p:txBody>
      </p:sp>
    </p:spTree>
    <p:extLst>
      <p:ext uri="{BB962C8B-B14F-4D97-AF65-F5344CB8AC3E}">
        <p14:creationId xmlns:p14="http://schemas.microsoft.com/office/powerpoint/2010/main" val="2702856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Anyone can get lupus. Systemic lupus erythematosus affects from 161,000 to 322,000 U.S. adults.</a:t>
            </a:r>
          </a:p>
          <a:p>
            <a:pPr eaLnBrk="1" hangingPunct="1">
              <a:spcBef>
                <a:spcPct val="0"/>
              </a:spcBef>
            </a:pPr>
            <a:endParaRPr lang="en-US" b="1" u="sng" dirty="0">
              <a:latin typeface="Calibri" charset="0"/>
              <a:ea typeface="MS PGothic" charset="0"/>
            </a:endParaRPr>
          </a:p>
          <a:p>
            <a:pPr eaLnBrk="1" hangingPunct="1">
              <a:spcBef>
                <a:spcPct val="0"/>
              </a:spcBef>
            </a:pPr>
            <a:r>
              <a:rPr lang="en-US" b="0" u="none" dirty="0">
                <a:latin typeface="Calibri" charset="0"/>
                <a:ea typeface="MS PGothic" charset="0"/>
              </a:rPr>
              <a:t>Some people have a greater risk of getting lupus: </a:t>
            </a:r>
          </a:p>
          <a:p>
            <a:pPr marL="171450" indent="-171450" eaLnBrk="1" hangingPunct="1">
              <a:spcBef>
                <a:spcPct val="0"/>
              </a:spcBef>
              <a:buFont typeface="Arial" panose="020B0604020202020204" pitchFamily="34" charset="0"/>
              <a:buChar char="•"/>
            </a:pPr>
            <a:r>
              <a:rPr lang="en-US" dirty="0">
                <a:latin typeface="Calibri" charset="0"/>
                <a:ea typeface="MS PGothic" charset="0"/>
              </a:rPr>
              <a:t>Women make up nine out of ten adults with the disease. </a:t>
            </a:r>
          </a:p>
          <a:p>
            <a:pPr marL="171450" indent="-171450" eaLnBrk="1" hangingPunct="1">
              <a:spcBef>
                <a:spcPct val="0"/>
              </a:spcBef>
              <a:buFont typeface="Arial" panose="020B0604020202020204" pitchFamily="34" charset="0"/>
              <a:buChar char="•"/>
            </a:pPr>
            <a:r>
              <a:rPr lang="en-US" dirty="0">
                <a:latin typeface="Calibri" charset="0"/>
                <a:ea typeface="MS PGothic" charset="0"/>
              </a:rPr>
              <a:t>Lupus most commonly first strikes between the ages of 15 &amp; 44.</a:t>
            </a:r>
          </a:p>
          <a:p>
            <a:pPr marL="171450" indent="-171450" eaLnBrk="1" hangingPunct="1">
              <a:spcBef>
                <a:spcPct val="0"/>
              </a:spcBef>
              <a:buFont typeface="Arial" panose="020B0604020202020204" pitchFamily="34" charset="0"/>
              <a:buChar char="•"/>
            </a:pPr>
            <a:r>
              <a:rPr lang="en-US">
                <a:latin typeface="Calibri" charset="0"/>
                <a:ea typeface="MS PGothic" charset="0"/>
              </a:rPr>
              <a:t>Women </a:t>
            </a:r>
            <a:r>
              <a:rPr lang="en-US" dirty="0">
                <a:latin typeface="Calibri" charset="0"/>
                <a:ea typeface="MS PGothic" charset="0"/>
              </a:rPr>
              <a:t>of African American, Hispanic, Asian, or Native American origin also are more prone to lupus than Caucasians. </a:t>
            </a:r>
          </a:p>
          <a:p>
            <a:pPr marL="171450" indent="-171450" eaLnBrk="1" hangingPunct="1">
              <a:spcBef>
                <a:spcPct val="0"/>
              </a:spcBef>
              <a:buFont typeface="Arial" panose="020B0604020202020204" pitchFamily="34" charset="0"/>
              <a:buChar char="•"/>
            </a:pPr>
            <a:r>
              <a:rPr lang="en-US" dirty="0">
                <a:latin typeface="Calibri" charset="0"/>
                <a:ea typeface="MS PGothic" charset="0"/>
              </a:rPr>
              <a:t>African American women are three times more likely than Caucasian women to have lupus. </a:t>
            </a:r>
          </a:p>
          <a:p>
            <a:pPr marL="171450" indent="-171450" eaLnBrk="1" hangingPunct="1">
              <a:spcBef>
                <a:spcPct val="0"/>
              </a:spcBef>
              <a:buFont typeface="Arial" panose="020B0604020202020204" pitchFamily="34" charset="0"/>
              <a:buChar char="•"/>
            </a:pPr>
            <a:r>
              <a:rPr lang="en-US" dirty="0">
                <a:latin typeface="Calibri" charset="0"/>
                <a:ea typeface="MS PGothic" charset="0"/>
              </a:rPr>
              <a:t>A family history is also a risk factor for lupus. </a:t>
            </a:r>
          </a:p>
          <a:p>
            <a:pPr eaLnBrk="1" hangingPunct="1">
              <a:spcBef>
                <a:spcPct val="0"/>
              </a:spcBef>
            </a:pPr>
            <a:endParaRPr lang="en-US" dirty="0">
              <a:latin typeface="Calibri" charset="0"/>
              <a:ea typeface="MS PGothic" charset="0"/>
            </a:endParaRPr>
          </a:p>
          <a:p>
            <a:pPr eaLnBrk="1" hangingPunct="1">
              <a:spcBef>
                <a:spcPct val="0"/>
              </a:spcBef>
            </a:pPr>
            <a:r>
              <a:rPr lang="en-US" dirty="0">
                <a:latin typeface="Calibri" charset="0"/>
                <a:ea typeface="MS PGothic" charset="0"/>
              </a:rPr>
              <a:t>References: </a:t>
            </a:r>
          </a:p>
          <a:p>
            <a:pPr marL="228600" indent="-228600" eaLnBrk="1" hangingPunct="1">
              <a:spcBef>
                <a:spcPct val="0"/>
              </a:spcBef>
              <a:buAutoNum type="arabicPeriod"/>
            </a:pPr>
            <a:r>
              <a:rPr lang="en-US" dirty="0" err="1">
                <a:latin typeface="Calibri" charset="0"/>
                <a:ea typeface="MS PGothic" charset="0"/>
              </a:rPr>
              <a:t>www.lupusresearch.org</a:t>
            </a:r>
            <a:endParaRPr lang="en-US" dirty="0">
              <a:latin typeface="Calibri" charset="0"/>
              <a:ea typeface="MS PGothic" charset="0"/>
            </a:endParaRPr>
          </a:p>
          <a:p>
            <a:pPr marL="228600" indent="-228600" eaLnBrk="1" hangingPunct="1">
              <a:spcBef>
                <a:spcPct val="0"/>
              </a:spcBef>
              <a:buAutoNum type="arabicPeriod"/>
            </a:pPr>
            <a:r>
              <a:rPr lang="en-US" dirty="0" err="1">
                <a:latin typeface="Calibri" charset="0"/>
                <a:ea typeface="MS PGothic" charset="0"/>
              </a:rPr>
              <a:t>www.arthritis.org</a:t>
            </a:r>
            <a:endParaRPr lang="en-US" dirty="0">
              <a:latin typeface="Calibri" charset="0"/>
              <a:ea typeface="MS PGothic" charset="0"/>
            </a:endParaRPr>
          </a:p>
          <a:p>
            <a:pPr marL="228600" indent="-228600" eaLnBrk="1" hangingPunct="1">
              <a:spcBef>
                <a:spcPct val="0"/>
              </a:spcBef>
              <a:buAutoNum type="arabicPeriod"/>
            </a:pPr>
            <a:r>
              <a:rPr lang="en-US" dirty="0">
                <a:latin typeface="Calibri" charset="0"/>
                <a:ea typeface="MS PGothic" charset="0"/>
              </a:rPr>
              <a:t>Seminars in Arthritis and Rheumatism. Understanding the Epidemiology and Progression of Systemic Lupus Erythematosus. 2010. </a:t>
            </a:r>
          </a:p>
          <a:p>
            <a:pPr marL="228600" indent="-228600" eaLnBrk="1" hangingPunct="1">
              <a:spcBef>
                <a:spcPct val="0"/>
              </a:spcBef>
              <a:buAutoNum type="arabicPeriod"/>
            </a:pPr>
            <a:r>
              <a:rPr lang="en-US" dirty="0">
                <a:latin typeface="Calibri" charset="0"/>
                <a:ea typeface="MS PGothic" charset="0"/>
              </a:rPr>
              <a:t>National Institutes of Health (https://</a:t>
            </a:r>
            <a:r>
              <a:rPr lang="en-US" dirty="0" err="1">
                <a:latin typeface="Calibri" charset="0"/>
                <a:ea typeface="MS PGothic" charset="0"/>
              </a:rPr>
              <a:t>report.nih.gov</a:t>
            </a:r>
            <a:r>
              <a:rPr lang="en-US" dirty="0">
                <a:latin typeface="Calibri" charset="0"/>
                <a:ea typeface="MS PGothic" charset="0"/>
              </a:rPr>
              <a:t>/</a:t>
            </a:r>
            <a:r>
              <a:rPr lang="en-US" dirty="0" err="1">
                <a:latin typeface="Calibri" charset="0"/>
                <a:ea typeface="MS PGothic" charset="0"/>
              </a:rPr>
              <a:t>nihfactsheets</a:t>
            </a:r>
            <a:r>
              <a:rPr lang="en-US" dirty="0">
                <a:latin typeface="Calibri" charset="0"/>
                <a:ea typeface="MS PGothic" charset="0"/>
              </a:rPr>
              <a:t>/</a:t>
            </a:r>
            <a:r>
              <a:rPr lang="en-US" dirty="0" err="1">
                <a:latin typeface="Calibri" charset="0"/>
                <a:ea typeface="MS PGothic" charset="0"/>
              </a:rPr>
              <a:t>ViewFactSheet.aspx?csid</a:t>
            </a:r>
            <a:r>
              <a:rPr lang="en-US" dirty="0">
                <a:latin typeface="Calibri" charset="0"/>
                <a:ea typeface="MS PGothic" charset="0"/>
              </a:rPr>
              <a:t>=47) </a:t>
            </a:r>
          </a:p>
          <a:p>
            <a:pPr marL="228600" indent="-228600" eaLnBrk="1" hangingPunct="1">
              <a:spcBef>
                <a:spcPct val="0"/>
              </a:spcBef>
              <a:buAutoNum type="arabicPeriod"/>
            </a:pPr>
            <a:r>
              <a:rPr lang="en-US" dirty="0"/>
              <a:t>Epidemiology. Estimates of the prevalence of arthritis and other rheumatic conditions in the United States: Part I. 2007.</a:t>
            </a:r>
            <a:r>
              <a:rPr lang="en-US" dirty="0">
                <a:latin typeface="Calibri" charset="0"/>
                <a:ea typeface="MS PGothic" charset="0"/>
              </a:rPr>
              <a:t> </a:t>
            </a:r>
          </a:p>
          <a:p>
            <a:pPr marL="228600" marR="0" indent="-228600" algn="l" defTabSz="457200" rtl="0" eaLnBrk="1" fontAlgn="base" latinLnBrk="0" hangingPunct="1">
              <a:lnSpc>
                <a:spcPct val="100000"/>
              </a:lnSpc>
              <a:spcBef>
                <a:spcPct val="30000"/>
              </a:spcBef>
              <a:spcAft>
                <a:spcPct val="0"/>
              </a:spcAft>
              <a:buClrTx/>
              <a:buSzTx/>
              <a:buFontTx/>
              <a:buAutoNum type="arabicPeriod"/>
              <a:tabLst/>
              <a:defRPr/>
            </a:pPr>
            <a:endParaRPr lang="en-US" sz="1000" dirty="0">
              <a:solidFill>
                <a:srgbClr val="7F7F7F"/>
              </a:solidFill>
              <a:latin typeface="Arial" charset="0"/>
              <a:cs typeface="Arial" charset="0"/>
            </a:endParaRPr>
          </a:p>
          <a:p>
            <a:pPr marL="228600" marR="0" lvl="1" indent="-228600" algn="l" defTabSz="457200" rtl="0" eaLnBrk="1" fontAlgn="base" latinLnBrk="0" hangingPunct="1">
              <a:lnSpc>
                <a:spcPct val="100000"/>
              </a:lnSpc>
              <a:spcBef>
                <a:spcPct val="30000"/>
              </a:spcBef>
              <a:spcAft>
                <a:spcPct val="0"/>
              </a:spcAft>
              <a:buClrTx/>
              <a:buSzTx/>
              <a:buFontTx/>
              <a:buAutoNum type="arabicPeriod"/>
              <a:tabLst/>
              <a:defRPr/>
            </a:pPr>
            <a:endParaRPr lang="en-US" sz="1000" dirty="0">
              <a:solidFill>
                <a:srgbClr val="7F7F7F"/>
              </a:solidFill>
              <a:latin typeface="Arial" charset="0"/>
              <a:cs typeface="Arial" charset="0"/>
            </a:endParaRPr>
          </a:p>
          <a:p>
            <a:pPr marL="228600" marR="0" indent="-228600" algn="l" defTabSz="457200" rtl="0" eaLnBrk="1" fontAlgn="base" latinLnBrk="0" hangingPunct="1">
              <a:lnSpc>
                <a:spcPct val="100000"/>
              </a:lnSpc>
              <a:spcBef>
                <a:spcPct val="30000"/>
              </a:spcBef>
              <a:spcAft>
                <a:spcPct val="0"/>
              </a:spcAft>
              <a:buClrTx/>
              <a:buSzTx/>
              <a:buFontTx/>
              <a:buAutoNum type="arabicPeriod"/>
              <a:tabLst/>
              <a:defRPr/>
            </a:pPr>
            <a:endParaRPr lang="en-US" sz="1200" dirty="0">
              <a:solidFill>
                <a:srgbClr val="7F7F7F"/>
              </a:solidFill>
              <a:latin typeface="Arial" charset="0"/>
              <a:cs typeface="Arial" charset="0"/>
            </a:endParaRPr>
          </a:p>
          <a:p>
            <a:pPr marL="228600" marR="0" indent="-228600" algn="l" defTabSz="457200" rtl="0" eaLnBrk="1" fontAlgn="base" latinLnBrk="0" hangingPunct="1">
              <a:lnSpc>
                <a:spcPct val="100000"/>
              </a:lnSpc>
              <a:spcBef>
                <a:spcPct val="30000"/>
              </a:spcBef>
              <a:spcAft>
                <a:spcPct val="0"/>
              </a:spcAft>
              <a:buClrTx/>
              <a:buSzTx/>
              <a:buFontTx/>
              <a:buAutoNum type="arabicPeriod"/>
              <a:tabLst/>
              <a:defRPr/>
            </a:pPr>
            <a:endParaRPr lang="en-US" sz="1200" dirty="0">
              <a:solidFill>
                <a:srgbClr val="7F7F7F"/>
              </a:solidFill>
              <a:latin typeface="Arial" charset="0"/>
              <a:cs typeface="Arial" charset="0"/>
            </a:endParaRPr>
          </a:p>
          <a:p>
            <a:pPr eaLnBrk="1" hangingPunct="1"/>
            <a:endParaRPr lang="en-US" dirty="0">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93A4D65-9355-2348-9B96-80EB19CF21B6}" type="slidenum">
              <a:rPr lang="en-US" sz="1200"/>
              <a:pPr/>
              <a:t>10</a:t>
            </a:fld>
            <a:endParaRPr lang="en-US" sz="1200" dirty="0"/>
          </a:p>
        </p:txBody>
      </p:sp>
    </p:spTree>
    <p:extLst>
      <p:ext uri="{BB962C8B-B14F-4D97-AF65-F5344CB8AC3E}">
        <p14:creationId xmlns:p14="http://schemas.microsoft.com/office/powerpoint/2010/main" val="1152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extLst/>
        </p:spPr>
        <p:txBody>
          <a:bodyPr wrap="square" numCol="1" anchor="t" anchorCtr="0" compatLnSpc="1">
            <a:prstTxWarp prst="textNoShape">
              <a:avLst/>
            </a:prstTxWarp>
          </a:bodyPr>
          <a:lstStyle/>
          <a:p>
            <a:pPr marL="0" indent="0">
              <a:buNone/>
            </a:pPr>
            <a:r>
              <a:rPr lang="en-US" sz="1200" b="0" i="0" u="none" strike="noStrike" kern="1200" baseline="0" dirty="0">
                <a:solidFill>
                  <a:schemeClr val="tx1"/>
                </a:solidFill>
                <a:latin typeface="+mn-lt"/>
                <a:ea typeface="MS PGothic" panose="020B0600070205080204" pitchFamily="34" charset="-128"/>
                <a:cs typeface="MS PGothic" charset="0"/>
              </a:rPr>
              <a:t>If you suspect that you or a loved one has lupus, the first step is to write down your symptoms and go to the doctor. We will be handing out some information at the end of this session with tips on where you can go to learn more about lupus. </a:t>
            </a:r>
          </a:p>
          <a:p>
            <a:pPr marL="0" indent="0">
              <a:buNone/>
            </a:pPr>
            <a:endParaRPr lang="en-US" sz="1200" b="0" i="0" u="none" strike="noStrike" kern="1200" baseline="0" dirty="0">
              <a:solidFill>
                <a:schemeClr val="tx1"/>
              </a:solidFill>
              <a:latin typeface="+mn-lt"/>
              <a:ea typeface="MS PGothic" panose="020B0600070205080204" pitchFamily="34" charset="-128"/>
              <a:cs typeface="MS PGothic" charset="0"/>
            </a:endParaRPr>
          </a:p>
          <a:p>
            <a:pPr marL="0" indent="0">
              <a:buNone/>
            </a:pPr>
            <a:r>
              <a:rPr lang="en-US" sz="1200" b="0" i="0" u="none" strike="noStrike" kern="1200" baseline="0" dirty="0">
                <a:solidFill>
                  <a:schemeClr val="tx1"/>
                </a:solidFill>
                <a:latin typeface="+mn-lt"/>
                <a:ea typeface="MS PGothic" panose="020B0600070205080204" pitchFamily="34" charset="-128"/>
                <a:cs typeface="MS PGothic" charset="0"/>
              </a:rPr>
              <a:t>You can also talk to your doctor and with their guidance, be referred to a rheumatologist for an exam. Lupus is generally treated by a team of physicians led by a rheumatologist. A rheumatologist specializes in arthritis and other inflammatory diseases. </a:t>
            </a:r>
          </a:p>
          <a:p>
            <a:pPr marL="228600" indent="-228600">
              <a:buAutoNum type="arabicPeriod"/>
            </a:pPr>
            <a:endParaRPr lang="en-US" sz="1200" b="0" i="0" u="none" strike="noStrike" kern="1200" baseline="0" dirty="0">
              <a:solidFill>
                <a:schemeClr val="tx1"/>
              </a:solidFill>
              <a:latin typeface="+mn-lt"/>
              <a:ea typeface="MS PGothic" panose="020B0600070205080204" pitchFamily="34" charset="-128"/>
              <a:cs typeface="MS PGothic" charset="0"/>
            </a:endParaRPr>
          </a:p>
          <a:p>
            <a:r>
              <a:rPr lang="en-US" dirty="0"/>
              <a:t>Reference: </a:t>
            </a:r>
          </a:p>
          <a:p>
            <a:r>
              <a:rPr lang="en-US" dirty="0"/>
              <a:t>1. </a:t>
            </a:r>
            <a:r>
              <a:rPr lang="en-US" dirty="0" err="1"/>
              <a:t>www.lupusresearch.org</a:t>
            </a:r>
            <a:r>
              <a:rPr lang="en-US" dirty="0"/>
              <a:t> </a:t>
            </a:r>
          </a:p>
          <a:p>
            <a:endParaRPr lang="en-US" b="0" dirty="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DD8811C-CDC4-7645-94A8-E1ABBE7E4653}" type="slidenum">
              <a:rPr lang="en-US" sz="1200"/>
              <a:pPr/>
              <a:t>11</a:t>
            </a:fld>
            <a:endParaRPr lang="en-US" sz="1200" dirty="0"/>
          </a:p>
        </p:txBody>
      </p:sp>
    </p:spTree>
    <p:extLst>
      <p:ext uri="{BB962C8B-B14F-4D97-AF65-F5344CB8AC3E}">
        <p14:creationId xmlns:p14="http://schemas.microsoft.com/office/powerpoint/2010/main" val="231551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While no two cases of lupus are alike, lupus can have a significant impact on daily life. </a:t>
            </a:r>
          </a:p>
          <a:p>
            <a:pPr eaLnBrk="1" hangingPunct="1">
              <a:spcBef>
                <a:spcPct val="0"/>
              </a:spcBef>
            </a:pPr>
            <a:endParaRPr lang="en-US" dirty="0">
              <a:latin typeface="Calibri" charset="0"/>
              <a:ea typeface="MS PGothic" charset="0"/>
            </a:endParaRPr>
          </a:p>
          <a:p>
            <a:pPr eaLnBrk="1" hangingPunct="1">
              <a:spcBef>
                <a:spcPct val="0"/>
              </a:spcBef>
            </a:pPr>
            <a:r>
              <a:rPr lang="en-US" dirty="0">
                <a:latin typeface="Calibri" charset="0"/>
                <a:ea typeface="MS PGothic" charset="0"/>
              </a:rPr>
              <a:t>Beyond the general symptoms of fatigue and inflammation, having lupus can put you at a greater risk for other serious health problems, such as cardiovascular disease, diabetes, and kidney disease. </a:t>
            </a:r>
          </a:p>
          <a:p>
            <a:pPr eaLnBrk="1" hangingPunct="1">
              <a:spcBef>
                <a:spcPct val="0"/>
              </a:spcBef>
            </a:pPr>
            <a:endParaRPr lang="en-US" dirty="0">
              <a:latin typeface="Calibri" charset="0"/>
              <a:ea typeface="MS PGothic" charset="0"/>
            </a:endParaRPr>
          </a:p>
          <a:p>
            <a:pPr eaLnBrk="1" hangingPunct="1">
              <a:spcBef>
                <a:spcPct val="0"/>
              </a:spcBef>
            </a:pPr>
            <a:r>
              <a:rPr lang="en-US" b="0" u="none" dirty="0">
                <a:latin typeface="Calibri" charset="0"/>
                <a:ea typeface="MS PGothic" charset="0"/>
              </a:rPr>
              <a:t>While no cure for lupus currently exists, there are treatments that can reduce symptoms. </a:t>
            </a:r>
            <a:r>
              <a:rPr lang="en-US" dirty="0">
                <a:latin typeface="Calibri" charset="0"/>
                <a:ea typeface="MS PGothic" charset="0"/>
              </a:rPr>
              <a:t>The Lupus Research Alliance funds research that is aimed at learning more about lupus, creating more effective treatments, and hopefully one day identifying a cure. </a:t>
            </a:r>
          </a:p>
          <a:p>
            <a:pPr eaLnBrk="1" hangingPunct="1">
              <a:spcBef>
                <a:spcPct val="0"/>
              </a:spcBef>
            </a:pPr>
            <a:endParaRPr lang="en-US" dirty="0">
              <a:latin typeface="Calibri" charset="0"/>
              <a:ea typeface="MS PGothic" charset="0"/>
            </a:endParaRPr>
          </a:p>
          <a:p>
            <a:pPr eaLnBrk="1" hangingPunct="1">
              <a:spcBef>
                <a:spcPct val="0"/>
              </a:spcBef>
            </a:pPr>
            <a:r>
              <a:rPr lang="en-US" dirty="0">
                <a:latin typeface="Calibri" charset="0"/>
                <a:ea typeface="MS PGothic" charset="0"/>
              </a:rPr>
              <a:t>References:</a:t>
            </a:r>
          </a:p>
          <a:p>
            <a:pPr marL="228600" indent="-228600" eaLnBrk="1" hangingPunct="1">
              <a:spcBef>
                <a:spcPct val="0"/>
              </a:spcBef>
              <a:buFont typeface="+mj-lt"/>
              <a:buAutoNum type="arabicPeriod"/>
            </a:pPr>
            <a:r>
              <a:rPr lang="en-US" dirty="0">
                <a:latin typeface="Calibri" charset="0"/>
                <a:ea typeface="MS PGothic" charset="0"/>
              </a:rPr>
              <a:t>Rheum </a:t>
            </a:r>
            <a:r>
              <a:rPr lang="en-US" dirty="0" err="1">
                <a:latin typeface="Calibri" charset="0"/>
                <a:ea typeface="MS PGothic" charset="0"/>
              </a:rPr>
              <a:t>Dic</a:t>
            </a:r>
            <a:r>
              <a:rPr lang="en-US" dirty="0">
                <a:latin typeface="Calibri" charset="0"/>
                <a:ea typeface="MS PGothic" charset="0"/>
              </a:rPr>
              <a:t> </a:t>
            </a:r>
            <a:r>
              <a:rPr lang="en-US" dirty="0" err="1">
                <a:latin typeface="Calibri" charset="0"/>
                <a:ea typeface="MS PGothic" charset="0"/>
              </a:rPr>
              <a:t>Clin</a:t>
            </a:r>
            <a:r>
              <a:rPr lang="en-US" dirty="0">
                <a:latin typeface="Calibri" charset="0"/>
                <a:ea typeface="MS PGothic" charset="0"/>
              </a:rPr>
              <a:t> North America. Health-related quality of life and employment among persons with systemic lupus erythematosus. 2010. </a:t>
            </a:r>
          </a:p>
          <a:p>
            <a:pPr marL="228600" indent="-228600" eaLnBrk="1" hangingPunct="1">
              <a:spcBef>
                <a:spcPct val="0"/>
              </a:spcBef>
              <a:buFont typeface="+mj-lt"/>
              <a:buAutoNum type="arabicPeriod"/>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BC48ABC-1D5C-334F-8226-85223208E443}" type="slidenum">
              <a:rPr lang="en-US" sz="1200"/>
              <a:pPr/>
              <a:t>12</a:t>
            </a:fld>
            <a:endParaRPr lang="en-US" sz="1200" dirty="0"/>
          </a:p>
        </p:txBody>
      </p:sp>
    </p:spTree>
    <p:extLst>
      <p:ext uri="{BB962C8B-B14F-4D97-AF65-F5344CB8AC3E}">
        <p14:creationId xmlns:p14="http://schemas.microsoft.com/office/powerpoint/2010/main" val="50975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S PGothic" panose="020B0600070205080204" pitchFamily="34" charset="-128"/>
                <a:cs typeface="MS PGothic" charset="0"/>
              </a:rPr>
              <a:t>Lupus is a complex autoimmune disease that is difficult to diagnose, treat, and defeat, with only one treatment approved specifically for lupus in nearly 60 years. The Lupus Research Alliance is committed to funding promising investigations that help advance the understanding of lupus, develop an array of more effective treatments with fewer and less severe side effects, and ultimately find a cure.</a:t>
            </a:r>
          </a:p>
          <a:p>
            <a:endParaRPr lang="en-US" sz="1200" b="0" i="0" u="none" strike="noStrike" kern="1200" dirty="0">
              <a:solidFill>
                <a:schemeClr val="tx1"/>
              </a:solidFill>
              <a:effectLst/>
              <a:latin typeface="+mn-lt"/>
              <a:ea typeface="MS PGothic" panose="020B0600070205080204" pitchFamily="34" charset="-128"/>
            </a:endParaRPr>
          </a:p>
          <a:p>
            <a:r>
              <a:rPr lang="en-US" sz="1200" b="0" i="0" u="none" strike="noStrike" kern="1200" dirty="0">
                <a:solidFill>
                  <a:schemeClr val="tx1"/>
                </a:solidFill>
                <a:effectLst/>
                <a:latin typeface="+mn-lt"/>
                <a:ea typeface="MS PGothic" panose="020B0600070205080204" pitchFamily="34" charset="-128"/>
                <a:cs typeface="MS PGothic" charset="0"/>
              </a:rPr>
              <a:t>The Alliance’s comprehensive grant program attracts new scientific talent to the field and provides opportunities for researchers to pursue the most novel ideas as well as to advance proven approaches that improve treatment. </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Because the Board of Directors funds all Lupus Research Alliance administrative and fundraising costs, 100% of all other donations go directly to support research programs. </a:t>
            </a:r>
          </a:p>
          <a:p>
            <a:endParaRPr lang="en-US" sz="1200" kern="1200" dirty="0">
              <a:solidFill>
                <a:schemeClr val="tx1"/>
              </a:solidFill>
              <a:effectLst/>
              <a:latin typeface="+mn-lt"/>
              <a:ea typeface="MS PGothic" panose="020B0600070205080204" pitchFamily="34" charset="-128"/>
              <a:cs typeface="MS PGothic" charset="0"/>
            </a:endParaRPr>
          </a:p>
          <a:p>
            <a:r>
              <a:rPr lang="en-US" dirty="0"/>
              <a:t>Reference: </a:t>
            </a:r>
          </a:p>
          <a:p>
            <a:r>
              <a:rPr lang="en-US" dirty="0"/>
              <a:t>1. </a:t>
            </a:r>
            <a:r>
              <a:rPr lang="en-US" dirty="0" err="1"/>
              <a:t>www.lupusresearch.org</a:t>
            </a:r>
            <a:r>
              <a:rPr lang="en-US" dirty="0"/>
              <a:t> </a:t>
            </a:r>
          </a:p>
          <a:p>
            <a:endParaRPr lang="en-US" sz="1200" kern="1200" dirty="0">
              <a:solidFill>
                <a:schemeClr val="tx1"/>
              </a:solidFill>
              <a:effectLst/>
              <a:latin typeface="+mn-lt"/>
              <a:ea typeface="MS PGothic" panose="020B0600070205080204"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3F20C69D-704A-1547-BFDC-03489017F144}" type="slidenum">
              <a:rPr lang="en-US" smtClean="0"/>
              <a:pPr>
                <a:defRPr/>
              </a:pPr>
              <a:t>13</a:t>
            </a:fld>
            <a:endParaRPr lang="en-US" dirty="0"/>
          </a:p>
        </p:txBody>
      </p:sp>
    </p:spTree>
    <p:extLst>
      <p:ext uri="{BB962C8B-B14F-4D97-AF65-F5344CB8AC3E}">
        <p14:creationId xmlns:p14="http://schemas.microsoft.com/office/powerpoint/2010/main" val="213594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S PGothic" panose="020B0600070205080204" pitchFamily="34" charset="-128"/>
                <a:cs typeface="MS PGothic" charset="0"/>
              </a:rPr>
              <a:t>Now that you’ve learned more about lupus and lupus research, we want to make sure you’re aware of ways you can get involved. </a:t>
            </a:r>
          </a:p>
          <a:p>
            <a:endParaRPr lang="en-US" sz="1200" b="0" i="0" u="none" strike="noStrike" kern="1200" dirty="0">
              <a:solidFill>
                <a:schemeClr val="tx1"/>
              </a:solidFill>
              <a:effectLst/>
              <a:latin typeface="+mn-lt"/>
              <a:ea typeface="MS PGothic" panose="020B0600070205080204" pitchFamily="34" charset="-128"/>
              <a:cs typeface="MS PGothic" charset="0"/>
            </a:endParaRPr>
          </a:p>
          <a:p>
            <a:r>
              <a:rPr lang="en-US" sz="1200" b="0" i="0" u="none" strike="noStrike" kern="1200" dirty="0">
                <a:solidFill>
                  <a:schemeClr val="tx1"/>
                </a:solidFill>
                <a:effectLst/>
                <a:latin typeface="+mn-lt"/>
                <a:ea typeface="MS PGothic" panose="020B0600070205080204" pitchFamily="34" charset="-128"/>
                <a:cs typeface="MS PGothic" charset="0"/>
              </a:rPr>
              <a:t>The Lupus Research Alliance has resources available online for those who want to get involved in fundraising efforts and events. </a:t>
            </a:r>
          </a:p>
          <a:p>
            <a:endParaRPr lang="en-US" sz="1200" b="0" i="0" u="none" strike="noStrike" kern="1200" dirty="0">
              <a:solidFill>
                <a:schemeClr val="tx1"/>
              </a:solidFill>
              <a:effectLst/>
              <a:latin typeface="+mn-lt"/>
              <a:ea typeface="MS PGothic" panose="020B0600070205080204" pitchFamily="34" charset="-128"/>
              <a:cs typeface="MS PGothic" charset="0"/>
            </a:endParaRPr>
          </a:p>
          <a:p>
            <a:r>
              <a:rPr lang="en-US" sz="1200" b="0" i="0" u="none" strike="noStrike" kern="1200" dirty="0">
                <a:solidFill>
                  <a:schemeClr val="tx1"/>
                </a:solidFill>
                <a:effectLst/>
                <a:latin typeface="+mn-lt"/>
                <a:ea typeface="MS PGothic" panose="020B0600070205080204" pitchFamily="34" charset="-128"/>
                <a:cs typeface="MS PGothic" charset="0"/>
              </a:rPr>
              <a:t>A major goal of the Lupus Research Alliance is to raise awareness; you can help in this effort by talking to your friends and family about what lupus is and how lupus impacts those who have it. </a:t>
            </a:r>
          </a:p>
          <a:p>
            <a:endParaRPr lang="en-US" sz="1200" b="0" i="0" u="none" strike="noStrike" kern="1200" dirty="0">
              <a:solidFill>
                <a:schemeClr val="tx1"/>
              </a:solidFill>
              <a:effectLst/>
              <a:latin typeface="+mn-lt"/>
              <a:ea typeface="MS PGothic" panose="020B0600070205080204" pitchFamily="34" charset="-128"/>
              <a:cs typeface="MS PGothic" charset="0"/>
            </a:endParaRPr>
          </a:p>
          <a:p>
            <a:r>
              <a:rPr lang="en-US" sz="1200" b="0" i="0" u="none" strike="noStrike" kern="1200" dirty="0">
                <a:solidFill>
                  <a:schemeClr val="tx1"/>
                </a:solidFill>
                <a:effectLst/>
                <a:latin typeface="+mn-lt"/>
                <a:ea typeface="MS PGothic" panose="020B0600070205080204" pitchFamily="34" charset="-128"/>
                <a:cs typeface="MS PGothic" charset="0"/>
              </a:rPr>
              <a:t>If you have lupus, talk to your doctor about participating in a clinical trial. The Lupus Research Alliance is actively involved in recruiting for and facilitating clinical trials across the U.S.. </a:t>
            </a:r>
          </a:p>
        </p:txBody>
      </p:sp>
      <p:sp>
        <p:nvSpPr>
          <p:cNvPr id="4" name="Slide Number Placeholder 3"/>
          <p:cNvSpPr>
            <a:spLocks noGrp="1"/>
          </p:cNvSpPr>
          <p:nvPr>
            <p:ph type="sldNum" sz="quarter" idx="10"/>
          </p:nvPr>
        </p:nvSpPr>
        <p:spPr/>
        <p:txBody>
          <a:bodyPr/>
          <a:lstStyle/>
          <a:p>
            <a:pPr>
              <a:defRPr/>
            </a:pPr>
            <a:fld id="{3F20C69D-704A-1547-BFDC-03489017F144}" type="slidenum">
              <a:rPr lang="en-US" smtClean="0"/>
              <a:pPr>
                <a:defRPr/>
              </a:pPr>
              <a:t>14</a:t>
            </a:fld>
            <a:endParaRPr lang="en-US" dirty="0"/>
          </a:p>
        </p:txBody>
      </p:sp>
    </p:spTree>
    <p:extLst>
      <p:ext uri="{BB962C8B-B14F-4D97-AF65-F5344CB8AC3E}">
        <p14:creationId xmlns:p14="http://schemas.microsoft.com/office/powerpoint/2010/main" val="404521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S PGothic" panose="020B0600070205080204" pitchFamily="34" charset="-128"/>
                <a:cs typeface="MS PGothic" charset="0"/>
              </a:rPr>
              <a:t>You may be wondering, “what is a clinical trial?” </a:t>
            </a:r>
          </a:p>
          <a:p>
            <a:endParaRPr lang="en-US" sz="1200" b="0" i="0" u="none" strike="noStrike"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Clinical trials help to answer the question, “Will this drug help people and is it safe?”</a:t>
            </a:r>
          </a:p>
          <a:p>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In clinical trials, people volunteer to test new treatments, interventions or tests, so researchers can determine what does and doesn’t work. Clinical trials also help researchers and doctors decide if the benefits outweigh possible side effects.</a:t>
            </a:r>
          </a:p>
          <a:p>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Lupus research has been greatly advanced by the caring people who participate in clinical trials. In these studies, scientists and participants work together to find safer, more effective ways to diagnose, prevent, and ultimately cure lupus.</a:t>
            </a:r>
          </a:p>
          <a:p>
            <a:endParaRPr lang="en-US" dirty="0"/>
          </a:p>
          <a:p>
            <a:r>
              <a:rPr lang="en-US" dirty="0"/>
              <a:t>All drugs must be tested in clinical trials to be approved by the U.S. Food and Drug Administration as treatments for lupus. And volunteers that represent every potential patient group are critically important.</a:t>
            </a:r>
          </a:p>
          <a:p>
            <a:endParaRPr lang="en-US" dirty="0"/>
          </a:p>
          <a:p>
            <a:r>
              <a:rPr lang="en-US" sz="1200" b="0" i="0" kern="1200" dirty="0">
                <a:solidFill>
                  <a:schemeClr val="tx1"/>
                </a:solidFill>
                <a:effectLst/>
                <a:latin typeface="+mn-lt"/>
                <a:ea typeface="MS PGothic" panose="020B0600070205080204" pitchFamily="34" charset="-128"/>
                <a:cs typeface="MS PGothic" charset="0"/>
              </a:rPr>
              <a:t>In 2016, the Lupus Research Alliance launched the Lupus Clinical Investigators Network (also known as </a:t>
            </a:r>
            <a:r>
              <a:rPr lang="en-US" sz="1200" b="0" i="0" kern="1200" dirty="0" err="1">
                <a:solidFill>
                  <a:schemeClr val="tx1"/>
                </a:solidFill>
                <a:effectLst/>
                <a:latin typeface="+mn-lt"/>
                <a:ea typeface="MS PGothic" panose="020B0600070205080204" pitchFamily="34" charset="-128"/>
                <a:cs typeface="MS PGothic" charset="0"/>
              </a:rPr>
              <a:t>LuCIN</a:t>
            </a:r>
            <a:r>
              <a:rPr lang="en-US" sz="1200" b="0" i="0" kern="1200" dirty="0">
                <a:solidFill>
                  <a:schemeClr val="tx1"/>
                </a:solidFill>
                <a:effectLst/>
                <a:latin typeface="+mn-lt"/>
                <a:ea typeface="MS PGothic" panose="020B0600070205080204" pitchFamily="34" charset="-128"/>
                <a:cs typeface="MS PGothic" charset="0"/>
              </a:rPr>
              <a:t>). </a:t>
            </a:r>
            <a:r>
              <a:rPr lang="en-US" sz="1200" b="0" i="0" kern="1200" dirty="0" err="1">
                <a:solidFill>
                  <a:schemeClr val="tx1"/>
                </a:solidFill>
                <a:effectLst/>
                <a:latin typeface="+mn-lt"/>
                <a:ea typeface="MS PGothic" panose="020B0600070205080204" pitchFamily="34" charset="-128"/>
                <a:cs typeface="MS PGothic" charset="0"/>
              </a:rPr>
              <a:t>LuCIN</a:t>
            </a:r>
            <a:r>
              <a:rPr lang="en-US" sz="1200" b="0" i="0" kern="1200" dirty="0">
                <a:solidFill>
                  <a:schemeClr val="tx1"/>
                </a:solidFill>
                <a:effectLst/>
                <a:latin typeface="+mn-lt"/>
                <a:ea typeface="MS PGothic" panose="020B0600070205080204" pitchFamily="34" charset="-128"/>
                <a:cs typeface="MS PGothic" charset="0"/>
              </a:rPr>
              <a:t> is a Lupus clinical trials network, made up of almost 60 of the most prestigious academic research medical centers throughout North America. Founded and sponsored by the Lupus Research Alliance, </a:t>
            </a:r>
            <a:r>
              <a:rPr lang="en-US" sz="1200" b="0" i="0" kern="1200" dirty="0" err="1">
                <a:solidFill>
                  <a:schemeClr val="tx1"/>
                </a:solidFill>
                <a:effectLst/>
                <a:latin typeface="+mn-lt"/>
                <a:ea typeface="MS PGothic" panose="020B0600070205080204" pitchFamily="34" charset="-128"/>
                <a:cs typeface="MS PGothic" charset="0"/>
              </a:rPr>
              <a:t>LuCIN</a:t>
            </a:r>
            <a:r>
              <a:rPr lang="en-US" sz="1200" b="0" i="0" kern="1200" dirty="0">
                <a:solidFill>
                  <a:schemeClr val="tx1"/>
                </a:solidFill>
                <a:effectLst/>
                <a:latin typeface="+mn-lt"/>
                <a:ea typeface="MS PGothic" panose="020B0600070205080204" pitchFamily="34" charset="-128"/>
                <a:cs typeface="MS PGothic" charset="0"/>
              </a:rPr>
              <a:t> brings together experts to evaluate the safety and effectiveness of potential treatments for lupus. For more information on </a:t>
            </a:r>
            <a:r>
              <a:rPr lang="en-US" sz="1200" b="0" i="0" kern="1200" dirty="0" err="1">
                <a:solidFill>
                  <a:schemeClr val="tx1"/>
                </a:solidFill>
                <a:effectLst/>
                <a:latin typeface="+mn-lt"/>
                <a:ea typeface="MS PGothic" panose="020B0600070205080204" pitchFamily="34" charset="-128"/>
                <a:cs typeface="MS PGothic" charset="0"/>
              </a:rPr>
              <a:t>LuCIN</a:t>
            </a:r>
            <a:r>
              <a:rPr lang="en-US" sz="1200" b="0" i="0" kern="1200" dirty="0">
                <a:solidFill>
                  <a:schemeClr val="tx1"/>
                </a:solidFill>
                <a:effectLst/>
                <a:latin typeface="+mn-lt"/>
                <a:ea typeface="MS PGothic" panose="020B0600070205080204" pitchFamily="34" charset="-128"/>
                <a:cs typeface="MS PGothic" charset="0"/>
              </a:rPr>
              <a:t> or participating in a clinical trial, visit </a:t>
            </a:r>
            <a:r>
              <a:rPr lang="en-US" sz="1200" b="0" i="0" kern="1200" dirty="0">
                <a:solidFill>
                  <a:schemeClr val="tx1"/>
                </a:solidFill>
                <a:effectLst/>
                <a:latin typeface="+mn-lt"/>
                <a:ea typeface="MS PGothic" panose="020B0600070205080204" pitchFamily="34" charset="-128"/>
                <a:cs typeface="MS PGothic" charset="0"/>
                <a:hlinkClick r:id="rId3"/>
              </a:rPr>
              <a:t>lupusresearch.org/trials</a:t>
            </a:r>
            <a:r>
              <a:rPr lang="en-US" sz="1200" b="0" i="0" kern="1200" dirty="0">
                <a:solidFill>
                  <a:schemeClr val="tx1"/>
                </a:solidFill>
                <a:effectLst/>
                <a:latin typeface="+mn-lt"/>
                <a:ea typeface="MS PGothic" panose="020B0600070205080204" pitchFamily="34" charset="-128"/>
                <a:cs typeface="MS PGothic" charset="0"/>
              </a:rPr>
              <a:t>.</a:t>
            </a:r>
            <a:endParaRPr lang="en-US" dirty="0"/>
          </a:p>
        </p:txBody>
      </p:sp>
      <p:sp>
        <p:nvSpPr>
          <p:cNvPr id="4" name="Slide Number Placeholder 3"/>
          <p:cNvSpPr>
            <a:spLocks noGrp="1"/>
          </p:cNvSpPr>
          <p:nvPr>
            <p:ph type="sldNum" sz="quarter" idx="10"/>
          </p:nvPr>
        </p:nvSpPr>
        <p:spPr/>
        <p:txBody>
          <a:bodyPr/>
          <a:lstStyle/>
          <a:p>
            <a:pPr>
              <a:defRPr/>
            </a:pPr>
            <a:fld id="{3F20C69D-704A-1547-BFDC-03489017F144}" type="slidenum">
              <a:rPr lang="en-US" smtClean="0"/>
              <a:pPr>
                <a:defRPr/>
              </a:pPr>
              <a:t>15</a:t>
            </a:fld>
            <a:endParaRPr lang="en-US" dirty="0"/>
          </a:p>
        </p:txBody>
      </p:sp>
    </p:spTree>
    <p:extLst>
      <p:ext uri="{BB962C8B-B14F-4D97-AF65-F5344CB8AC3E}">
        <p14:creationId xmlns:p14="http://schemas.microsoft.com/office/powerpoint/2010/main" val="3529436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20C69D-704A-1547-BFDC-03489017F144}" type="slidenum">
              <a:rPr lang="en-US" smtClean="0"/>
              <a:pPr>
                <a:defRPr/>
              </a:pPr>
              <a:t>16</a:t>
            </a:fld>
            <a:endParaRPr lang="en-US" dirty="0"/>
          </a:p>
        </p:txBody>
      </p:sp>
    </p:spTree>
    <p:extLst>
      <p:ext uri="{BB962C8B-B14F-4D97-AF65-F5344CB8AC3E}">
        <p14:creationId xmlns:p14="http://schemas.microsoft.com/office/powerpoint/2010/main" val="863399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F20C69D-704A-1547-BFDC-03489017F144}" type="slidenum">
              <a:rPr lang="en-US" smtClean="0"/>
              <a:pPr>
                <a:defRPr/>
              </a:pPr>
              <a:t>17</a:t>
            </a:fld>
            <a:endParaRPr lang="en-US" dirty="0"/>
          </a:p>
        </p:txBody>
      </p:sp>
    </p:spTree>
    <p:extLst>
      <p:ext uri="{BB962C8B-B14F-4D97-AF65-F5344CB8AC3E}">
        <p14:creationId xmlns:p14="http://schemas.microsoft.com/office/powerpoint/2010/main" val="550625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F20C69D-704A-1547-BFDC-03489017F144}" type="slidenum">
              <a:rPr lang="en-US" smtClean="0"/>
              <a:pPr>
                <a:defRPr/>
              </a:pPr>
              <a:t>18</a:t>
            </a:fld>
            <a:endParaRPr lang="en-US" dirty="0"/>
          </a:p>
        </p:txBody>
      </p:sp>
    </p:spTree>
    <p:extLst>
      <p:ext uri="{BB962C8B-B14F-4D97-AF65-F5344CB8AC3E}">
        <p14:creationId xmlns:p14="http://schemas.microsoft.com/office/powerpoint/2010/main" val="392860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20C69D-704A-1547-BFDC-03489017F144}" type="slidenum">
              <a:rPr lang="en-US" smtClean="0"/>
              <a:pPr>
                <a:defRPr/>
              </a:pPr>
              <a:t>19</a:t>
            </a:fld>
            <a:endParaRPr lang="en-US" dirty="0"/>
          </a:p>
        </p:txBody>
      </p:sp>
    </p:spTree>
    <p:extLst>
      <p:ext uri="{BB962C8B-B14F-4D97-AF65-F5344CB8AC3E}">
        <p14:creationId xmlns:p14="http://schemas.microsoft.com/office/powerpoint/2010/main" val="170432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085B724-BFAD-6045-A7E6-EFB6C8BB7118}" type="slidenum">
              <a:rPr lang="en-US" sz="1200"/>
              <a:pPr/>
              <a:t>2</a:t>
            </a:fld>
            <a:endParaRPr lang="en-US" sz="1200" dirty="0"/>
          </a:p>
        </p:txBody>
      </p:sp>
    </p:spTree>
    <p:extLst>
      <p:ext uri="{BB962C8B-B14F-4D97-AF65-F5344CB8AC3E}">
        <p14:creationId xmlns:p14="http://schemas.microsoft.com/office/powerpoint/2010/main" val="194797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085B724-BFAD-6045-A7E6-EFB6C8BB7118}" type="slidenum">
              <a:rPr lang="en-US" sz="1200"/>
              <a:pPr/>
              <a:t>3</a:t>
            </a:fld>
            <a:endParaRPr lang="en-US" sz="1200" dirty="0"/>
          </a:p>
        </p:txBody>
      </p:sp>
    </p:spTree>
    <p:extLst>
      <p:ext uri="{BB962C8B-B14F-4D97-AF65-F5344CB8AC3E}">
        <p14:creationId xmlns:p14="http://schemas.microsoft.com/office/powerpoint/2010/main" val="110784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Lupus is a serious disease of the immune system that can affect anyone. The immune system is our body’s defense against infection and disease. Lupus is a chronic and complex autoimmune disease in which your immune system attacks healthy cells by mistake – this can potentially damage many parts of the body. Lupus can affect the joints, skin, brain, lungs, kidneys, heart, and blood vessels, potentially causing widespread inflammation and tissue damage in the affected organ. The exact cause of lupus is not known and there is no cure for lupus. Lupus is not a contagious disease. </a:t>
            </a:r>
          </a:p>
          <a:p>
            <a:pPr eaLnBrk="1" hangingPunct="1">
              <a:spcBef>
                <a:spcPct val="0"/>
              </a:spcBef>
            </a:pPr>
            <a:endParaRPr lang="en-US" sz="1200" dirty="0">
              <a:solidFill>
                <a:schemeClr val="bg2"/>
              </a:solidFill>
            </a:endParaRPr>
          </a:p>
          <a:p>
            <a:pPr eaLnBrk="1" hangingPunct="1">
              <a:spcBef>
                <a:spcPct val="0"/>
              </a:spcBef>
            </a:pPr>
            <a:r>
              <a:rPr lang="en-US" sz="1200" dirty="0">
                <a:solidFill>
                  <a:schemeClr val="bg2"/>
                </a:solidFill>
              </a:rPr>
              <a:t>References: </a:t>
            </a:r>
          </a:p>
          <a:p>
            <a:pPr marL="228600" marR="0" lvl="0" indent="-228600" algn="l" defTabSz="457200" rtl="0" eaLnBrk="1" fontAlgn="base" latinLnBrk="0" hangingPunct="1">
              <a:lnSpc>
                <a:spcPct val="100000"/>
              </a:lnSpc>
              <a:spcBef>
                <a:spcPct val="0"/>
              </a:spcBef>
              <a:spcAft>
                <a:spcPct val="0"/>
              </a:spcAft>
              <a:buClrTx/>
              <a:buSzTx/>
              <a:buFontTx/>
              <a:buAutoNum type="arabicPeriod"/>
              <a:tabLst/>
              <a:defRPr/>
            </a:pPr>
            <a:r>
              <a:rPr lang="en-US" sz="1200" b="0" i="0" u="none" strike="noStrike" kern="1200" dirty="0" err="1">
                <a:solidFill>
                  <a:schemeClr val="tx1"/>
                </a:solidFill>
                <a:effectLst/>
                <a:latin typeface="+mn-lt"/>
                <a:ea typeface="MS PGothic" panose="020B0600070205080204" pitchFamily="34" charset="-128"/>
              </a:rPr>
              <a:t>www.lupusresearch.org</a:t>
            </a:r>
            <a:endParaRPr lang="en-US" sz="1200" dirty="0">
              <a:solidFill>
                <a:srgbClr val="7F7F7F"/>
              </a:solidFill>
            </a:endParaRPr>
          </a:p>
          <a:p>
            <a:pPr eaLnBrk="1" hangingPunct="1">
              <a:spcBef>
                <a:spcPct val="0"/>
              </a:spcBef>
            </a:pPr>
            <a:endParaRPr lang="en-US" dirty="0">
              <a:latin typeface="Calibri" charset="0"/>
              <a:ea typeface="MS PGothic"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085B724-BFAD-6045-A7E6-EFB6C8BB7118}" type="slidenum">
              <a:rPr lang="en-US" sz="1200"/>
              <a:pPr/>
              <a:t>4</a:t>
            </a:fld>
            <a:endParaRPr lang="en-US" sz="1200" dirty="0"/>
          </a:p>
        </p:txBody>
      </p:sp>
    </p:spTree>
    <p:extLst>
      <p:ext uri="{BB962C8B-B14F-4D97-AF65-F5344CB8AC3E}">
        <p14:creationId xmlns:p14="http://schemas.microsoft.com/office/powerpoint/2010/main" val="171428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anose="020B0600070205080204" pitchFamily="34" charset="-128"/>
                <a:cs typeface="MS PGothic" charset="0"/>
              </a:rPr>
              <a:t>The most common type of lupus is called systemic lupus erythematosus (SLE), which affects many parts of the body. </a:t>
            </a:r>
          </a:p>
          <a:p>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Other types of lupus are:</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Cutaneous lupus, which causes a rash or lesion on the skin, usually when exposed to sunlight.</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Drug-induced lupus, similar to SLE, which is caused by an overreaction to certain medications. Symptoms usually disappear once the medicine is stopped.</a:t>
            </a: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Neonatal lupus, which occurs in infants who acquire SLE from their mothers </a:t>
            </a: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People can have both SLE and cutaneous lupus </a:t>
            </a:r>
          </a:p>
          <a:p>
            <a:pPr marL="171450" indent="-171450">
              <a:buFont typeface="Arial" panose="020B0604020202020204" pitchFamily="34" charset="0"/>
              <a:buChar char="•"/>
            </a:pPr>
            <a:endParaRPr lang="en-US" sz="1200" kern="1200" dirty="0">
              <a:solidFill>
                <a:schemeClr val="tx1"/>
              </a:solidFill>
              <a:effectLst/>
              <a:latin typeface="+mn-lt"/>
              <a:ea typeface="MS PGothic" panose="020B0600070205080204" pitchFamily="34" charset="-128"/>
              <a:cs typeface="MS PGothic" charset="0"/>
            </a:endParaRPr>
          </a:p>
          <a:p>
            <a:pPr marL="0" indent="0">
              <a:buFont typeface="Arial" panose="020B0604020202020204" pitchFamily="34" charset="0"/>
              <a:buNone/>
            </a:pPr>
            <a:r>
              <a:rPr lang="en-US" sz="1200" kern="1200" dirty="0">
                <a:solidFill>
                  <a:schemeClr val="tx1"/>
                </a:solidFill>
                <a:effectLst/>
                <a:latin typeface="+mn-lt"/>
                <a:ea typeface="MS PGothic" panose="020B0600070205080204" pitchFamily="34" charset="-128"/>
                <a:cs typeface="MS PGothic" charset="0"/>
              </a:rPr>
              <a:t>During this presentation when we discuss “lupus,” we are most often referring to the most common type of lupus: systemic lupus erythematosus or SLE. </a:t>
            </a:r>
          </a:p>
          <a:p>
            <a:endParaRPr lang="en-US" dirty="0"/>
          </a:p>
          <a:p>
            <a:r>
              <a:rPr lang="en-US" dirty="0"/>
              <a:t>Reference: </a:t>
            </a:r>
          </a:p>
          <a:p>
            <a:pPr marL="228600" indent="-228600">
              <a:buAutoNum type="arabicPeriod"/>
            </a:pPr>
            <a:r>
              <a:rPr lang="en-US" dirty="0" err="1"/>
              <a:t>www.lupusresearch.org</a:t>
            </a:r>
            <a:r>
              <a:rPr lang="en-US" dirty="0"/>
              <a:t> </a:t>
            </a:r>
          </a:p>
          <a:p>
            <a:pPr marL="228600" indent="-228600">
              <a:buAutoNum type="arabicPeriod"/>
            </a:pPr>
            <a:r>
              <a:rPr lang="en-US" dirty="0" err="1"/>
              <a:t>www.utsouthwestern.edu</a:t>
            </a:r>
            <a:endParaRPr lang="en-US" dirty="0"/>
          </a:p>
        </p:txBody>
      </p:sp>
      <p:sp>
        <p:nvSpPr>
          <p:cNvPr id="4" name="Slide Number Placeholder 3"/>
          <p:cNvSpPr>
            <a:spLocks noGrp="1"/>
          </p:cNvSpPr>
          <p:nvPr>
            <p:ph type="sldNum" sz="quarter" idx="10"/>
          </p:nvPr>
        </p:nvSpPr>
        <p:spPr/>
        <p:txBody>
          <a:bodyPr/>
          <a:lstStyle/>
          <a:p>
            <a:pPr>
              <a:defRPr/>
            </a:pPr>
            <a:fld id="{3F20C69D-704A-1547-BFDC-03489017F144}" type="slidenum">
              <a:rPr lang="en-US" smtClean="0"/>
              <a:pPr>
                <a:defRPr/>
              </a:pPr>
              <a:t>5</a:t>
            </a:fld>
            <a:endParaRPr lang="en-US" dirty="0"/>
          </a:p>
        </p:txBody>
      </p:sp>
    </p:spTree>
    <p:extLst>
      <p:ext uri="{BB962C8B-B14F-4D97-AF65-F5344CB8AC3E}">
        <p14:creationId xmlns:p14="http://schemas.microsoft.com/office/powerpoint/2010/main" val="302538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anose="020B0600070205080204" pitchFamily="34" charset="-128"/>
                <a:cs typeface="MS PGothic" charset="0"/>
              </a:rPr>
              <a:t>One reason why lupus is so difficult to diagnose is that no two cases of lupus are the same. There are, however, a number of general symptoms that lupus patients often experience: </a:t>
            </a:r>
          </a:p>
          <a:p>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50-90% of people with lupus identify </a:t>
            </a:r>
            <a:r>
              <a:rPr lang="en-US" sz="1200" b="1" kern="1200" dirty="0">
                <a:solidFill>
                  <a:schemeClr val="tx1"/>
                </a:solidFill>
                <a:effectLst/>
                <a:latin typeface="+mn-lt"/>
                <a:ea typeface="MS PGothic" panose="020B0600070205080204" pitchFamily="34" charset="-128"/>
                <a:cs typeface="MS PGothic" charset="0"/>
              </a:rPr>
              <a:t>fatigue</a:t>
            </a:r>
            <a:r>
              <a:rPr lang="en-US" sz="1200" kern="1200" dirty="0">
                <a:solidFill>
                  <a:schemeClr val="tx1"/>
                </a:solidFill>
                <a:effectLst/>
                <a:latin typeface="+mn-lt"/>
                <a:ea typeface="MS PGothic" panose="020B0600070205080204" pitchFamily="34" charset="-128"/>
                <a:cs typeface="MS PGothic" charset="0"/>
              </a:rPr>
              <a:t> as one of their primary symptoms. Fatigue can significantly impact patients’ quality of life, including lessening the ability to function at home and at work. </a:t>
            </a:r>
          </a:p>
          <a:p>
            <a:endParaRPr lang="en-US" sz="1200" kern="1200" dirty="0">
              <a:solidFill>
                <a:schemeClr val="tx1"/>
              </a:solidFill>
              <a:effectLst/>
              <a:latin typeface="+mn-lt"/>
              <a:ea typeface="MS PGothic" panose="020B0600070205080204" pitchFamily="34" charset="-128"/>
              <a:cs typeface="MS PGothic"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MS PGothic" charset="0"/>
              </a:rPr>
              <a:t>Most people with lupus experience unexplained</a:t>
            </a:r>
            <a:r>
              <a:rPr lang="en-US" sz="1200" b="1" kern="1200" dirty="0">
                <a:solidFill>
                  <a:schemeClr val="tx1"/>
                </a:solidFill>
                <a:effectLst/>
                <a:latin typeface="+mn-lt"/>
                <a:ea typeface="MS PGothic" panose="020B0600070205080204" pitchFamily="34" charset="-128"/>
                <a:cs typeface="MS PGothic" charset="0"/>
              </a:rPr>
              <a:t> fevers </a:t>
            </a:r>
            <a:r>
              <a:rPr lang="en-US" sz="1200" kern="1200" dirty="0">
                <a:solidFill>
                  <a:schemeClr val="tx1"/>
                </a:solidFill>
                <a:effectLst/>
                <a:latin typeface="+mn-lt"/>
                <a:ea typeface="MS PGothic" panose="020B0600070205080204" pitchFamily="34" charset="-128"/>
                <a:cs typeface="MS PGothic" charset="0"/>
              </a:rPr>
              <a:t>(temperature over 100°F (37.8°C)).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anose="020B0600070205080204" pitchFamily="34" charset="-128"/>
              <a:cs typeface="MS PGothic"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MS PGothic" charset="0"/>
              </a:rPr>
              <a:t>Roughly 30% of lupus patients experience a </a:t>
            </a:r>
            <a:r>
              <a:rPr lang="en-US" sz="1200" b="1" kern="1200" dirty="0">
                <a:solidFill>
                  <a:schemeClr val="tx1"/>
                </a:solidFill>
                <a:effectLst/>
                <a:latin typeface="+mn-lt"/>
                <a:ea typeface="MS PGothic" panose="020B0600070205080204" pitchFamily="34" charset="-128"/>
                <a:cs typeface="MS PGothic" charset="0"/>
              </a:rPr>
              <a:t>malar rash</a:t>
            </a:r>
            <a:r>
              <a:rPr lang="en-US" sz="1200" kern="1200" dirty="0">
                <a:solidFill>
                  <a:schemeClr val="tx1"/>
                </a:solidFill>
                <a:effectLst/>
                <a:latin typeface="+mn-lt"/>
                <a:ea typeface="MS PGothic" panose="020B0600070205080204" pitchFamily="34" charset="-128"/>
                <a:cs typeface="MS PGothic" charset="0"/>
              </a:rPr>
              <a:t>, also known as a butterfly rash, which covers the bridge of the nose.</a:t>
            </a:r>
          </a:p>
          <a:p>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Up to 90 percent of people with lupus will have arthritis, which is </a:t>
            </a:r>
            <a:r>
              <a:rPr lang="en-US" sz="1200" b="1" kern="1200" dirty="0">
                <a:solidFill>
                  <a:schemeClr val="tx1"/>
                </a:solidFill>
                <a:effectLst/>
                <a:latin typeface="+mn-lt"/>
                <a:ea typeface="MS PGothic" panose="020B0600070205080204" pitchFamily="34" charset="-128"/>
                <a:cs typeface="MS PGothic" charset="0"/>
              </a:rPr>
              <a:t>inflammation or swelling of the joints</a:t>
            </a:r>
            <a:r>
              <a:rPr lang="en-US" sz="1200" kern="1200" dirty="0">
                <a:solidFill>
                  <a:schemeClr val="tx1"/>
                </a:solidFill>
                <a:effectLst/>
                <a:latin typeface="+mn-lt"/>
                <a:ea typeface="MS PGothic" panose="020B0600070205080204" pitchFamily="34" charset="-128"/>
                <a:cs typeface="MS PGothic" charset="0"/>
              </a:rPr>
              <a:t>. The most common symptoms of arthritis are stiffness and aching, most often in the hands and wrists.  Symptoms of arthritis can come and go and move from one joint to another.  Pain and stiffness tend to be worse in the morning and improve as the day goes on. People with lupus can also experience pain in the joints without swelling or tenderness.</a:t>
            </a:r>
          </a:p>
          <a:p>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Patients may also experience </a:t>
            </a:r>
            <a:r>
              <a:rPr lang="en-US" sz="1200" b="1" kern="1200" dirty="0">
                <a:solidFill>
                  <a:schemeClr val="tx1"/>
                </a:solidFill>
                <a:effectLst/>
                <a:latin typeface="+mn-lt"/>
                <a:ea typeface="MS PGothic" panose="020B0600070205080204" pitchFamily="34" charset="-128"/>
                <a:cs typeface="MS PGothic" charset="0"/>
              </a:rPr>
              <a:t>hair loss</a:t>
            </a:r>
            <a:r>
              <a:rPr lang="en-US" sz="1200" kern="1200" dirty="0">
                <a:solidFill>
                  <a:schemeClr val="tx1"/>
                </a:solidFill>
                <a:effectLst/>
                <a:latin typeface="+mn-lt"/>
                <a:ea typeface="MS PGothic" panose="020B0600070205080204" pitchFamily="34" charset="-128"/>
                <a:cs typeface="MS PGothic" charset="0"/>
              </a:rPr>
              <a:t>, seizures, restriction of blood flow to the hands and feet, sensitivity to the sun, depression, gastrointestinal problems, bone thinning, weight changes, and dryness of the mouth and/or eyes. </a:t>
            </a:r>
          </a:p>
          <a:p>
            <a:pPr marL="342900" marR="0" indent="-342900" algn="l" defTabSz="457200" rtl="0" eaLnBrk="1" fontAlgn="base" latinLnBrk="0" hangingPunct="1">
              <a:lnSpc>
                <a:spcPct val="100000"/>
              </a:lnSpc>
              <a:spcBef>
                <a:spcPct val="0"/>
              </a:spcBef>
              <a:spcAft>
                <a:spcPct val="0"/>
              </a:spcAft>
              <a:buClrTx/>
              <a:buSzTx/>
              <a:buFontTx/>
              <a:buAutoNum type="arabicPeriod"/>
              <a:tabLst/>
              <a:defRPr/>
            </a:pPr>
            <a:endParaRPr lang="en-US" sz="1400" dirty="0">
              <a:solidFill>
                <a:srgbClr val="7F7F7F"/>
              </a:solidFill>
              <a:latin typeface="Arial" charset="0"/>
              <a:ea typeface="MS PGothic" charset="0"/>
              <a:cs typeface="Arial" charset="0"/>
            </a:endParaRPr>
          </a:p>
          <a:p>
            <a:r>
              <a:rPr lang="en-US" dirty="0"/>
              <a:t>References: </a:t>
            </a:r>
          </a:p>
          <a:p>
            <a:pPr marL="228600" indent="-228600">
              <a:buAutoNum type="arabicPeriod"/>
            </a:pPr>
            <a:r>
              <a:rPr lang="en-US" dirty="0" err="1"/>
              <a:t>www.lupusresearch.org</a:t>
            </a:r>
            <a:r>
              <a:rPr lang="en-US" dirty="0"/>
              <a:t> </a:t>
            </a:r>
          </a:p>
          <a:p>
            <a:pPr marL="228600" indent="-228600">
              <a:buAutoNum type="arabicPeriod"/>
            </a:pPr>
            <a:r>
              <a:rPr lang="en-US" dirty="0" err="1">
                <a:latin typeface="Calibri" charset="0"/>
                <a:ea typeface="MS PGothic" charset="0"/>
              </a:rPr>
              <a:t>www.hopkinslupus.org</a:t>
            </a:r>
            <a:endParaRPr lang="en-US" dirty="0">
              <a:latin typeface="Calibri" charset="0"/>
              <a:ea typeface="MS PGothic" charset="0"/>
            </a:endParaRPr>
          </a:p>
          <a:p>
            <a:pPr marL="228600" indent="-228600">
              <a:buAutoNum type="arabicPeriod"/>
            </a:pPr>
            <a:r>
              <a:rPr lang="en-US" dirty="0" err="1">
                <a:latin typeface="Calibri" charset="0"/>
                <a:ea typeface="MS PGothic" charset="0"/>
              </a:rPr>
              <a:t>www.mayoclinic.org</a:t>
            </a:r>
            <a:endParaRPr lang="en-US" dirty="0">
              <a:latin typeface="Calibri" charset="0"/>
              <a:ea typeface="MS PGothic" charset="0"/>
            </a:endParaRPr>
          </a:p>
          <a:p>
            <a:pPr marL="228600" indent="-228600">
              <a:buAutoNum type="arabicPeriod"/>
            </a:pPr>
            <a:r>
              <a:rPr lang="en-US" dirty="0" err="1">
                <a:latin typeface="Calibri" charset="0"/>
                <a:ea typeface="MS PGothic" charset="0"/>
              </a:rPr>
              <a:t>www.cedars-sinai.org</a:t>
            </a:r>
            <a:endParaRPr lang="en-US" dirty="0">
              <a:latin typeface="Calibri" charset="0"/>
              <a:ea typeface="MS PGothic" charset="0"/>
            </a:endParaRPr>
          </a:p>
          <a:p>
            <a:pPr marL="228600" indent="-228600">
              <a:buAutoNum type="arabicPeriod"/>
            </a:pPr>
            <a:r>
              <a:rPr lang="en-US" dirty="0">
                <a:latin typeface="Calibri" charset="0"/>
                <a:ea typeface="MS PGothic" charset="0"/>
              </a:rPr>
              <a:t>Medicine. Morbidity and mortality in systemic lupus erythematosus during a 10-year period: a comparison of early and late manifestations in a cohort of 1,000 patients. 2003. </a:t>
            </a:r>
          </a:p>
          <a:p>
            <a:pPr marL="228600" indent="-228600">
              <a:buAutoNum type="arabicPeriod"/>
            </a:pPr>
            <a:r>
              <a:rPr lang="en-US" dirty="0">
                <a:latin typeface="Calibri" charset="0"/>
                <a:ea typeface="MS PGothic" charset="0"/>
              </a:rPr>
              <a:t>Neuropsychiatric Disease and Treatment. Risk of epilepsy in patients with systemic lupus erythematosus – a retrospective cohort study. 2014. </a:t>
            </a:r>
          </a:p>
          <a:p>
            <a:pPr marL="228600" indent="-228600">
              <a:buAutoNum type="arabicPeriod"/>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9DD365F-893B-324A-8A05-02FE604D85F5}" type="slidenum">
              <a:rPr lang="en-US" sz="1200"/>
              <a:pPr/>
              <a:t>6</a:t>
            </a:fld>
            <a:endParaRPr lang="en-US" sz="1200" dirty="0"/>
          </a:p>
        </p:txBody>
      </p:sp>
    </p:spTree>
    <p:extLst>
      <p:ext uri="{BB962C8B-B14F-4D97-AF65-F5344CB8AC3E}">
        <p14:creationId xmlns:p14="http://schemas.microsoft.com/office/powerpoint/2010/main" val="769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Lupus symptoms are not predictable – they may be mild or severe, they may persist or resolve, and they may come on suddenly or gradually develop over time. </a:t>
            </a:r>
          </a:p>
          <a:p>
            <a:endParaRPr lang="en-US" dirty="0"/>
          </a:p>
          <a:p>
            <a:r>
              <a:rPr lang="en-US" dirty="0"/>
              <a:t>When symptoms come on suddenly, this is commonly known as a “flare.” </a:t>
            </a:r>
            <a:r>
              <a:rPr lang="en-US" sz="1200" b="0" i="0" u="none" strike="noStrike" kern="1200" dirty="0">
                <a:solidFill>
                  <a:schemeClr val="tx1"/>
                </a:solidFill>
                <a:effectLst/>
                <a:latin typeface="+mn-lt"/>
                <a:ea typeface="MS PGothic" panose="020B0600070205080204" pitchFamily="34" charset="-128"/>
                <a:cs typeface="MS PGothic" charset="0"/>
              </a:rPr>
              <a:t>A flare in systemic lupus erythematosus (SLE) is characterized by a worsening of disease activity. Flares may be characterized by any group of symptoms that can affect many different parts of the body, including musculoskeletal involvement, skin issues, heart, neurological and many, many other complications.</a:t>
            </a:r>
            <a:endParaRPr lang="en-US" dirty="0"/>
          </a:p>
          <a:p>
            <a:endParaRPr lang="en-US" dirty="0"/>
          </a:p>
          <a:p>
            <a:r>
              <a:rPr lang="en-US" dirty="0"/>
              <a:t>When a flare occurs, patients are encouraged to see their doctor to determine if any immediate steps must be taken. </a:t>
            </a:r>
          </a:p>
          <a:p>
            <a:endParaRPr lang="en-US" dirty="0"/>
          </a:p>
          <a:p>
            <a:r>
              <a:rPr lang="en-US" dirty="0"/>
              <a:t>Lupus flares are often triggered by environmental factors. These factors may include: stress, sunlight exposure, weather/temperature changes, infection, work, and chemical exposure from home cleaning. </a:t>
            </a:r>
          </a:p>
          <a:p>
            <a:endParaRPr lang="en-US" dirty="0"/>
          </a:p>
          <a:p>
            <a:r>
              <a:rPr lang="en-US" dirty="0"/>
              <a:t>Reference:  </a:t>
            </a:r>
          </a:p>
          <a:p>
            <a:r>
              <a:rPr lang="en-US" dirty="0"/>
              <a:t>1. International Journal of Chronic Disease. The lived experience of lupus flares: features, triggers, and management in an Australian female cohort. 2014. </a:t>
            </a:r>
          </a:p>
        </p:txBody>
      </p:sp>
      <p:sp>
        <p:nvSpPr>
          <p:cNvPr id="4" name="Slide Number Placeholder 3"/>
          <p:cNvSpPr>
            <a:spLocks noGrp="1"/>
          </p:cNvSpPr>
          <p:nvPr>
            <p:ph type="sldNum" sz="quarter" idx="10"/>
          </p:nvPr>
        </p:nvSpPr>
        <p:spPr/>
        <p:txBody>
          <a:bodyPr/>
          <a:lstStyle/>
          <a:p>
            <a:pPr>
              <a:defRPr/>
            </a:pPr>
            <a:fld id="{3F20C69D-704A-1547-BFDC-03489017F144}" type="slidenum">
              <a:rPr lang="en-US" smtClean="0"/>
              <a:pPr>
                <a:defRPr/>
              </a:pPr>
              <a:t>7</a:t>
            </a:fld>
            <a:endParaRPr lang="en-US" dirty="0"/>
          </a:p>
        </p:txBody>
      </p:sp>
    </p:spTree>
    <p:extLst>
      <p:ext uri="{BB962C8B-B14F-4D97-AF65-F5344CB8AC3E}">
        <p14:creationId xmlns:p14="http://schemas.microsoft.com/office/powerpoint/2010/main" val="15192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Lupus is difficult to diagnose as there is no single test that confirms lupus. Instead, clinicians look at a number of factors to make a diagnosis, such as: medical history, physical exam, blood tests, and skin or kidney biopsies. </a:t>
            </a:r>
          </a:p>
          <a:p>
            <a:pPr eaLnBrk="1" hangingPunct="1">
              <a:spcBef>
                <a:spcPct val="0"/>
              </a:spcBef>
            </a:pPr>
            <a:endParaRPr lang="en-US" dirty="0">
              <a:latin typeface="Calibri" charset="0"/>
              <a:ea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MS PGothic" charset="0"/>
              </a:rPr>
              <a:t>At least four of the eleven clinical criteria of lupus from the American College of Rheumatology are usually present for lupus to be diagnosed.</a:t>
            </a:r>
          </a:p>
          <a:p>
            <a:endParaRPr lang="en-US" sz="1200" dirty="0">
              <a:latin typeface="Calibri" charset="0"/>
              <a:ea typeface="MS PGothic" charset="0"/>
            </a:endParaRPr>
          </a:p>
          <a:p>
            <a:r>
              <a:rPr lang="en-US" sz="1000" dirty="0"/>
              <a:t>Reference: </a:t>
            </a:r>
          </a:p>
          <a:p>
            <a:r>
              <a:rPr lang="en-US" sz="1000" dirty="0"/>
              <a:t>1. </a:t>
            </a:r>
            <a:r>
              <a:rPr lang="en-US" sz="1000" dirty="0" err="1"/>
              <a:t>www.lupusresearch.org</a:t>
            </a:r>
            <a:r>
              <a:rPr lang="en-US" sz="1000" dirty="0"/>
              <a:t> </a:t>
            </a:r>
          </a:p>
          <a:p>
            <a:pPr marL="228600" marR="0" indent="-228600" algn="l" defTabSz="457200" rtl="0" eaLnBrk="1" fontAlgn="base" latinLnBrk="0" hangingPunct="1">
              <a:lnSpc>
                <a:spcPct val="100000"/>
              </a:lnSpc>
              <a:spcBef>
                <a:spcPct val="0"/>
              </a:spcBef>
              <a:spcAft>
                <a:spcPct val="0"/>
              </a:spcAft>
              <a:buClrTx/>
              <a:buSzTx/>
              <a:buFontTx/>
              <a:buAutoNum type="arabicPeriod"/>
              <a:tabLst/>
              <a:defRPr/>
            </a:pPr>
            <a:endParaRPr lang="en-US" sz="1000" dirty="0">
              <a:solidFill>
                <a:srgbClr val="7F7F7F"/>
              </a:solidFill>
              <a:latin typeface="Arial" charset="0"/>
              <a:ea typeface="MS PGothic" charset="0"/>
              <a:cs typeface="Arial" charset="0"/>
            </a:endParaRPr>
          </a:p>
          <a:p>
            <a:pPr eaLnBrk="1" hangingPunct="1">
              <a:spcBef>
                <a:spcPct val="0"/>
              </a:spcBef>
            </a:pPr>
            <a:endParaRPr lang="en-US" sz="1000" dirty="0">
              <a:solidFill>
                <a:srgbClr val="7F7F7F"/>
              </a:solidFill>
              <a:latin typeface="Arial" charset="0"/>
              <a:ea typeface="MS PGothic" charset="0"/>
              <a:cs typeface="Arial" charset="0"/>
            </a:endParaRPr>
          </a:p>
          <a:p>
            <a:pPr eaLnBrk="1" hangingPunct="1">
              <a:spcBef>
                <a:spcPct val="0"/>
              </a:spcBef>
            </a:pPr>
            <a:endParaRPr lang="en-US" dirty="0">
              <a:latin typeface="Calibri" charset="0"/>
              <a:ea typeface="MS PGothic"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73FC9D4-4B20-2246-BB67-41DB4C455AB2}" type="slidenum">
              <a:rPr lang="en-US" sz="1200"/>
              <a:pPr/>
              <a:t>8</a:t>
            </a:fld>
            <a:endParaRPr lang="en-US" sz="1200" dirty="0"/>
          </a:p>
        </p:txBody>
      </p:sp>
    </p:spTree>
    <p:extLst>
      <p:ext uri="{BB962C8B-B14F-4D97-AF65-F5344CB8AC3E}">
        <p14:creationId xmlns:p14="http://schemas.microsoft.com/office/powerpoint/2010/main" val="110934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Here you can see the eleven clinical criteria that doctor’s use for lupus diagnosis: </a:t>
            </a:r>
          </a:p>
          <a:p>
            <a:pPr eaLnBrk="1" hangingPunct="1">
              <a:spcBef>
                <a:spcPct val="0"/>
              </a:spcBef>
            </a:pPr>
            <a:endParaRPr lang="en-US" dirty="0">
              <a:latin typeface="Calibri" charset="0"/>
              <a:ea typeface="MS PGothic" charset="0"/>
            </a:endParaRP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kern="1200" dirty="0">
                <a:solidFill>
                  <a:schemeClr val="tx1"/>
                </a:solidFill>
                <a:effectLst/>
                <a:latin typeface="+mn-lt"/>
                <a:ea typeface="MS PGothic" panose="020B0600070205080204" pitchFamily="34" charset="-128"/>
                <a:cs typeface="MS PGothic" charset="0"/>
              </a:rPr>
              <a:t>Photosensitivity – unusually strong reaction to sun light, causing a rash or flare. Because many people with lupus are sensitive to sunlight (called photosensitivity), skin rashes often first develop or worsen after being out in the sun.</a:t>
            </a:r>
          </a:p>
          <a:p>
            <a:pPr marL="228600" lvl="0" indent="-228600">
              <a:buFont typeface="+mj-lt"/>
              <a:buAutoNum type="arabicPeriod"/>
            </a:pPr>
            <a:r>
              <a:rPr lang="en-US" sz="1200" kern="1200" dirty="0">
                <a:solidFill>
                  <a:schemeClr val="tx1"/>
                </a:solidFill>
                <a:effectLst/>
                <a:latin typeface="+mn-lt"/>
                <a:ea typeface="MS PGothic" panose="020B0600070205080204" pitchFamily="34" charset="-128"/>
                <a:cs typeface="MS PGothic" charset="0"/>
              </a:rPr>
              <a:t>Malar rash – about 30% of people with lupus experience a characteristic red “malar” rash or color change that may appear across the cheeks and bridge of the nose in the shape of a butterfly. </a:t>
            </a:r>
          </a:p>
          <a:p>
            <a:pPr marL="228600" lvl="0" indent="-228600">
              <a:buFont typeface="+mj-lt"/>
              <a:buAutoNum type="arabicPeriod"/>
            </a:pPr>
            <a:r>
              <a:rPr lang="en-US" sz="1200" kern="1200" dirty="0">
                <a:solidFill>
                  <a:schemeClr val="tx1"/>
                </a:solidFill>
                <a:effectLst/>
                <a:latin typeface="+mn-lt"/>
                <a:ea typeface="MS PGothic" panose="020B0600070205080204" pitchFamily="34" charset="-128"/>
                <a:cs typeface="MS PGothic" charset="0"/>
              </a:rPr>
              <a:t>Discoid (skin) rash – raised red patches</a:t>
            </a:r>
          </a:p>
          <a:p>
            <a:pPr marL="228600" lvl="0" indent="-228600">
              <a:buFont typeface="+mj-lt"/>
              <a:buAutoNum type="arabicPeriod"/>
            </a:pPr>
            <a:r>
              <a:rPr lang="en-US" sz="1200" kern="1200" dirty="0">
                <a:solidFill>
                  <a:schemeClr val="tx1"/>
                </a:solidFill>
                <a:effectLst/>
                <a:latin typeface="+mn-lt"/>
                <a:ea typeface="MS PGothic" panose="020B0600070205080204" pitchFamily="34" charset="-128"/>
                <a:cs typeface="MS PGothic" charset="0"/>
              </a:rPr>
              <a:t>Mouth and/or nose ulcers – usually painless</a:t>
            </a:r>
          </a:p>
          <a:p>
            <a:pPr marL="228600" lvl="0" indent="-228600">
              <a:buFont typeface="+mj-lt"/>
              <a:buAutoNum type="arabicPeriod"/>
            </a:pPr>
            <a:r>
              <a:rPr lang="en-US" sz="1200" kern="1200" dirty="0">
                <a:solidFill>
                  <a:schemeClr val="tx1"/>
                </a:solidFill>
                <a:effectLst/>
                <a:latin typeface="+mn-lt"/>
                <a:ea typeface="MS PGothic" panose="020B0600070205080204" pitchFamily="34" charset="-128"/>
                <a:cs typeface="MS PGothic" charset="0"/>
              </a:rPr>
              <a:t>Nonerosive arthritis – inflammation in two or more joints</a:t>
            </a:r>
          </a:p>
          <a:p>
            <a:pPr marL="228600" lvl="0" indent="-228600">
              <a:buFont typeface="+mj-lt"/>
              <a:buAutoNum type="arabicPeriod"/>
            </a:pPr>
            <a:r>
              <a:rPr lang="en-US" sz="1200" kern="1200" dirty="0">
                <a:solidFill>
                  <a:schemeClr val="tx1"/>
                </a:solidFill>
                <a:effectLst/>
                <a:latin typeface="+mn-lt"/>
                <a:ea typeface="MS PGothic" panose="020B0600070205080204" pitchFamily="34" charset="-128"/>
                <a:cs typeface="MS PGothic" charset="0"/>
              </a:rPr>
              <a:t>Cardio-pulmonary involvement – inflammation of the heart lining and/or lungs</a:t>
            </a:r>
          </a:p>
          <a:p>
            <a:pPr marL="228600" lvl="0" indent="-228600">
              <a:buFont typeface="+mj-lt"/>
              <a:buAutoNum type="arabicPeriod"/>
            </a:pPr>
            <a:r>
              <a:rPr lang="en-US" sz="1200" kern="1200" dirty="0">
                <a:solidFill>
                  <a:schemeClr val="tx1"/>
                </a:solidFill>
                <a:effectLst/>
                <a:latin typeface="+mn-lt"/>
                <a:ea typeface="MS PGothic" panose="020B0600070205080204" pitchFamily="34" charset="-128"/>
                <a:cs typeface="MS PGothic" charset="0"/>
              </a:rPr>
              <a:t>Neurologic disorder – seizures and/or psychosis</a:t>
            </a:r>
          </a:p>
          <a:p>
            <a:pPr marL="228600" lvl="0" indent="-228600">
              <a:buFont typeface="+mj-lt"/>
              <a:buAutoNum type="arabicPeriod"/>
            </a:pPr>
            <a:r>
              <a:rPr lang="en-US" sz="1200" kern="1200" dirty="0">
                <a:solidFill>
                  <a:schemeClr val="tx1"/>
                </a:solidFill>
                <a:effectLst/>
                <a:latin typeface="+mn-lt"/>
                <a:ea typeface="MS PGothic" panose="020B0600070205080204" pitchFamily="34" charset="-128"/>
                <a:cs typeface="MS PGothic" charset="0"/>
              </a:rPr>
              <a:t>Kidney disorder – increased protein or clumps of red blood cells in urine</a:t>
            </a:r>
          </a:p>
          <a:p>
            <a:pPr marL="228600" lvl="0" indent="-228600">
              <a:buFont typeface="+mj-lt"/>
              <a:buAutoNum type="arabicPeriod"/>
            </a:pPr>
            <a:r>
              <a:rPr lang="en-US" sz="1200" kern="1200" dirty="0">
                <a:solidFill>
                  <a:schemeClr val="tx1"/>
                </a:solidFill>
                <a:effectLst/>
                <a:latin typeface="+mn-lt"/>
                <a:ea typeface="MS PGothic" panose="020B0600070205080204" pitchFamily="34" charset="-128"/>
                <a:cs typeface="MS PGothic" charset="0"/>
              </a:rPr>
              <a:t>Blood disorder – damaged red blood cells, low white cells, or low platelet count</a:t>
            </a:r>
          </a:p>
          <a:p>
            <a:pPr marL="228600" lvl="0" indent="-228600">
              <a:buFont typeface="+mj-lt"/>
              <a:buAutoNum type="arabicPeriod"/>
            </a:pPr>
            <a:r>
              <a:rPr lang="en-US" sz="1200" kern="1200" dirty="0">
                <a:solidFill>
                  <a:schemeClr val="tx1"/>
                </a:solidFill>
                <a:effectLst/>
                <a:latin typeface="+mn-lt"/>
                <a:ea typeface="MS PGothic" panose="020B0600070205080204" pitchFamily="34" charset="-128"/>
                <a:cs typeface="MS PGothic" charset="0"/>
              </a:rPr>
              <a:t>Immunologic disorder – when your immune system attacks healthy cells</a:t>
            </a:r>
          </a:p>
          <a:p>
            <a:pPr marL="228600" lvl="0" indent="-228600">
              <a:buFont typeface="+mj-lt"/>
              <a:buAutoNum type="arabicPeriod"/>
            </a:pPr>
            <a:r>
              <a:rPr lang="en-US" sz="1200" kern="1200" dirty="0">
                <a:solidFill>
                  <a:schemeClr val="tx1"/>
                </a:solidFill>
                <a:effectLst/>
                <a:latin typeface="+mn-lt"/>
                <a:ea typeface="MS PGothic" panose="020B0600070205080204" pitchFamily="34" charset="-128"/>
                <a:cs typeface="MS PGothic" charset="0"/>
              </a:rPr>
              <a:t>Positive antinuclear antibodies (ANA) test – positive blood test not induced by drugs</a:t>
            </a:r>
          </a:p>
          <a:p>
            <a:pPr marL="228600" marR="0" indent="-228600" algn="l" defTabSz="457200" rtl="0" eaLnBrk="1" fontAlgn="base" latinLnBrk="0" hangingPunct="1">
              <a:lnSpc>
                <a:spcPct val="100000"/>
              </a:lnSpc>
              <a:spcBef>
                <a:spcPct val="0"/>
              </a:spcBef>
              <a:spcAft>
                <a:spcPct val="0"/>
              </a:spcAft>
              <a:buClrTx/>
              <a:buSzTx/>
              <a:buFontTx/>
              <a:buAutoNum type="arabicPeriod"/>
              <a:tabLst/>
              <a:defRPr/>
            </a:pPr>
            <a:endParaRPr lang="en-US" sz="1000" dirty="0">
              <a:solidFill>
                <a:srgbClr val="7F7F7F"/>
              </a:solidFill>
            </a:endParaRPr>
          </a:p>
          <a:p>
            <a:r>
              <a:rPr lang="en-US" sz="1000" dirty="0"/>
              <a:t>Reference: </a:t>
            </a:r>
          </a:p>
          <a:p>
            <a:r>
              <a:rPr lang="en-US" sz="1000" dirty="0"/>
              <a:t>1. </a:t>
            </a:r>
            <a:r>
              <a:rPr lang="en-US" sz="1000" dirty="0" err="1"/>
              <a:t>www.lupusresearch.org</a:t>
            </a:r>
            <a:r>
              <a:rPr lang="en-US" sz="1000" dirty="0"/>
              <a:t> </a:t>
            </a:r>
          </a:p>
          <a:p>
            <a:pPr marL="228600" marR="0" indent="-228600" algn="l" defTabSz="457200" rtl="0" eaLnBrk="1" fontAlgn="base" latinLnBrk="0" hangingPunct="1">
              <a:lnSpc>
                <a:spcPct val="100000"/>
              </a:lnSpc>
              <a:spcBef>
                <a:spcPct val="0"/>
              </a:spcBef>
              <a:spcAft>
                <a:spcPct val="0"/>
              </a:spcAft>
              <a:buClrTx/>
              <a:buSzTx/>
              <a:buFontTx/>
              <a:buAutoNum type="arabicPeriod"/>
              <a:tabLst/>
              <a:defRPr/>
            </a:pPr>
            <a:endParaRPr lang="en-US" sz="1000" dirty="0">
              <a:solidFill>
                <a:srgbClr val="7F7F7F"/>
              </a:solidFill>
              <a:latin typeface="Arial" charset="0"/>
              <a:ea typeface="MS PGothic" charset="0"/>
              <a:cs typeface="Arial" charset="0"/>
            </a:endParaRPr>
          </a:p>
          <a:p>
            <a:pPr eaLnBrk="1" hangingPunct="1">
              <a:spcBef>
                <a:spcPct val="0"/>
              </a:spcBef>
            </a:pPr>
            <a:endParaRPr lang="en-US" sz="1000" dirty="0">
              <a:solidFill>
                <a:srgbClr val="7F7F7F"/>
              </a:solidFill>
              <a:latin typeface="Arial" charset="0"/>
              <a:ea typeface="MS PGothic" charset="0"/>
              <a:cs typeface="Arial" charset="0"/>
            </a:endParaRPr>
          </a:p>
          <a:p>
            <a:pPr eaLnBrk="1" hangingPunct="1">
              <a:spcBef>
                <a:spcPct val="0"/>
              </a:spcBef>
            </a:pPr>
            <a:endParaRPr lang="en-US" dirty="0">
              <a:latin typeface="Calibri" charset="0"/>
              <a:ea typeface="MS PGothic"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73FC9D4-4B20-2246-BB67-41DB4C455AB2}" type="slidenum">
              <a:rPr lang="en-US" sz="1200"/>
              <a:pPr/>
              <a:t>9</a:t>
            </a:fld>
            <a:endParaRPr lang="en-US" sz="1200" dirty="0"/>
          </a:p>
        </p:txBody>
      </p:sp>
    </p:spTree>
    <p:extLst>
      <p:ext uri="{BB962C8B-B14F-4D97-AF65-F5344CB8AC3E}">
        <p14:creationId xmlns:p14="http://schemas.microsoft.com/office/powerpoint/2010/main" val="344286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202347D-AEF4-524F-BCCC-AD9564A3394E}" type="slidenum">
              <a:rPr lang="en-US" smtClean="0"/>
              <a:t>‹#›</a:t>
            </a:fld>
            <a:endParaRPr lang="en-US" dirty="0"/>
          </a:p>
        </p:txBody>
      </p:sp>
    </p:spTree>
    <p:extLst>
      <p:ext uri="{BB962C8B-B14F-4D97-AF65-F5344CB8AC3E}">
        <p14:creationId xmlns:p14="http://schemas.microsoft.com/office/powerpoint/2010/main" val="2038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010150" cy="1325563"/>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202347D-AEF4-524F-BCCC-AD9564A3394E}" type="slidenum">
              <a:rPr lang="en-US" smtClean="0"/>
              <a:t>‹#›</a:t>
            </a:fld>
            <a:endParaRPr lang="en-US"/>
          </a:p>
        </p:txBody>
      </p:sp>
      <p:pic>
        <p:nvPicPr>
          <p:cNvPr id="8" name="Picture 7">
            <a:extLst>
              <a:ext uri="{FF2B5EF4-FFF2-40B4-BE49-F238E27FC236}">
                <a16:creationId xmlns:a16="http://schemas.microsoft.com/office/drawing/2014/main" id="{8BB79E29-FF90-6B47-85DD-EE4795696C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8600" y="457200"/>
            <a:ext cx="1140859" cy="707755"/>
          </a:xfrm>
          <a:prstGeom prst="rect">
            <a:avLst/>
          </a:prstGeom>
        </p:spPr>
      </p:pic>
      <p:pic>
        <p:nvPicPr>
          <p:cNvPr id="9" name="Picture 8">
            <a:extLst>
              <a:ext uri="{FF2B5EF4-FFF2-40B4-BE49-F238E27FC236}">
                <a16:creationId xmlns:a16="http://schemas.microsoft.com/office/drawing/2014/main" id="{F633F728-9521-9843-A4C6-57D3B211B56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842473" y="538223"/>
            <a:ext cx="1910394" cy="362621"/>
          </a:xfrm>
          <a:prstGeom prst="rect">
            <a:avLst/>
          </a:prstGeom>
        </p:spPr>
      </p:pic>
    </p:spTree>
    <p:extLst>
      <p:ext uri="{BB962C8B-B14F-4D97-AF65-F5344CB8AC3E}">
        <p14:creationId xmlns:p14="http://schemas.microsoft.com/office/powerpoint/2010/main" val="107721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202347D-AEF4-524F-BCCC-AD9564A3394E}" type="slidenum">
              <a:rPr lang="en-US" smtClean="0"/>
              <a:t>‹#›</a:t>
            </a:fld>
            <a:endParaRPr lang="en-US"/>
          </a:p>
        </p:txBody>
      </p:sp>
    </p:spTree>
    <p:extLst>
      <p:ext uri="{BB962C8B-B14F-4D97-AF65-F5344CB8AC3E}">
        <p14:creationId xmlns:p14="http://schemas.microsoft.com/office/powerpoint/2010/main" val="144714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933950" cy="1325563"/>
          </a:xfrm>
        </p:spPr>
        <p:txBody>
          <a:bodyPr>
            <a:normAutofit/>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202347D-AEF4-524F-BCCC-AD9564A3394E}" type="slidenum">
              <a:rPr lang="en-US" smtClean="0"/>
              <a:t>‹#›</a:t>
            </a:fld>
            <a:endParaRPr lang="en-US"/>
          </a:p>
        </p:txBody>
      </p:sp>
      <p:pic>
        <p:nvPicPr>
          <p:cNvPr id="9" name="Picture 8">
            <a:extLst>
              <a:ext uri="{FF2B5EF4-FFF2-40B4-BE49-F238E27FC236}">
                <a16:creationId xmlns:a16="http://schemas.microsoft.com/office/drawing/2014/main" id="{B0A81127-FEE7-1B48-B0E7-BEEC0ACB4F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8600" y="457200"/>
            <a:ext cx="1140859" cy="707755"/>
          </a:xfrm>
          <a:prstGeom prst="rect">
            <a:avLst/>
          </a:prstGeom>
        </p:spPr>
      </p:pic>
      <p:pic>
        <p:nvPicPr>
          <p:cNvPr id="10" name="Picture 9">
            <a:extLst>
              <a:ext uri="{FF2B5EF4-FFF2-40B4-BE49-F238E27FC236}">
                <a16:creationId xmlns:a16="http://schemas.microsoft.com/office/drawing/2014/main" id="{C8FDA1BC-A2B4-D048-ADBA-610603BDA64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842473" y="538223"/>
            <a:ext cx="1910394" cy="362621"/>
          </a:xfrm>
          <a:prstGeom prst="rect">
            <a:avLst/>
          </a:prstGeom>
        </p:spPr>
      </p:pic>
    </p:spTree>
    <p:extLst>
      <p:ext uri="{BB962C8B-B14F-4D97-AF65-F5344CB8AC3E}">
        <p14:creationId xmlns:p14="http://schemas.microsoft.com/office/powerpoint/2010/main" val="18633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4704159" cy="1325563"/>
          </a:xfrm>
        </p:spPr>
        <p:txBody>
          <a:bodyPr>
            <a:normAutofit/>
          </a:bodyPr>
          <a:lstStyle>
            <a:lvl1pPr>
              <a:defRPr sz="280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202347D-AEF4-524F-BCCC-AD9564A3394E}" type="slidenum">
              <a:rPr lang="en-US" smtClean="0"/>
              <a:t>‹#›</a:t>
            </a:fld>
            <a:endParaRPr lang="en-US"/>
          </a:p>
        </p:txBody>
      </p:sp>
      <p:pic>
        <p:nvPicPr>
          <p:cNvPr id="11" name="Picture 10">
            <a:extLst>
              <a:ext uri="{FF2B5EF4-FFF2-40B4-BE49-F238E27FC236}">
                <a16:creationId xmlns:a16="http://schemas.microsoft.com/office/drawing/2014/main" id="{28F8AACA-5F9C-904C-8A99-463ACB37890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8600" y="457200"/>
            <a:ext cx="1140859" cy="707755"/>
          </a:xfrm>
          <a:prstGeom prst="rect">
            <a:avLst/>
          </a:prstGeom>
        </p:spPr>
      </p:pic>
      <p:pic>
        <p:nvPicPr>
          <p:cNvPr id="12" name="Picture 11">
            <a:extLst>
              <a:ext uri="{FF2B5EF4-FFF2-40B4-BE49-F238E27FC236}">
                <a16:creationId xmlns:a16="http://schemas.microsoft.com/office/drawing/2014/main" id="{AF432AAC-B86C-E643-8DBB-EDD64698D23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842473" y="538223"/>
            <a:ext cx="1910394" cy="362621"/>
          </a:xfrm>
          <a:prstGeom prst="rect">
            <a:avLst/>
          </a:prstGeom>
        </p:spPr>
      </p:pic>
    </p:spTree>
    <p:extLst>
      <p:ext uri="{BB962C8B-B14F-4D97-AF65-F5344CB8AC3E}">
        <p14:creationId xmlns:p14="http://schemas.microsoft.com/office/powerpoint/2010/main" val="15494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933950" cy="1325563"/>
          </a:xfrm>
        </p:spPr>
        <p:txBody>
          <a:bodyPr>
            <a:normAutofit/>
          </a:bodyPr>
          <a:lstStyle>
            <a:lvl1pPr>
              <a:defRPr sz="2800" b="1">
                <a:solidFill>
                  <a:srgbClr val="9E247B"/>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E202347D-AEF4-524F-BCCC-AD9564A3394E}" type="slidenum">
              <a:rPr lang="en-US" smtClean="0"/>
              <a:t>‹#›</a:t>
            </a:fld>
            <a:endParaRPr lang="en-US"/>
          </a:p>
        </p:txBody>
      </p:sp>
      <p:pic>
        <p:nvPicPr>
          <p:cNvPr id="7" name="Picture 6">
            <a:extLst>
              <a:ext uri="{FF2B5EF4-FFF2-40B4-BE49-F238E27FC236}">
                <a16:creationId xmlns:a16="http://schemas.microsoft.com/office/drawing/2014/main" id="{8BCFE522-9BEB-C849-B746-14E338F924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8600" y="609600"/>
            <a:ext cx="1140859" cy="707755"/>
          </a:xfrm>
          <a:prstGeom prst="rect">
            <a:avLst/>
          </a:prstGeom>
        </p:spPr>
      </p:pic>
      <p:pic>
        <p:nvPicPr>
          <p:cNvPr id="9" name="Picture 8">
            <a:extLst>
              <a:ext uri="{FF2B5EF4-FFF2-40B4-BE49-F238E27FC236}">
                <a16:creationId xmlns:a16="http://schemas.microsoft.com/office/drawing/2014/main" id="{93E77AE7-6E22-CA4C-A409-056D568EC78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842473" y="766823"/>
            <a:ext cx="1910394" cy="362621"/>
          </a:xfrm>
          <a:prstGeom prst="rect">
            <a:avLst/>
          </a:prstGeom>
        </p:spPr>
      </p:pic>
    </p:spTree>
    <p:extLst>
      <p:ext uri="{BB962C8B-B14F-4D97-AF65-F5344CB8AC3E}">
        <p14:creationId xmlns:p14="http://schemas.microsoft.com/office/powerpoint/2010/main" val="146710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02347D-AEF4-524F-BCCC-AD9564A3394E}" type="slidenum">
              <a:rPr lang="en-US" smtClean="0"/>
              <a:t>‹#›</a:t>
            </a:fld>
            <a:endParaRPr lang="en-US"/>
          </a:p>
        </p:txBody>
      </p:sp>
      <p:sp>
        <p:nvSpPr>
          <p:cNvPr id="5" name="TextBox 4"/>
          <p:cNvSpPr txBox="1">
            <a:spLocks noChangeArrowheads="1"/>
          </p:cNvSpPr>
          <p:nvPr userDrawn="1"/>
        </p:nvSpPr>
        <p:spPr bwMode="auto">
          <a:xfrm>
            <a:off x="3195638" y="6572250"/>
            <a:ext cx="28575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defTabSz="914400" eaLnBrk="1" hangingPunct="1">
              <a:defRPr/>
            </a:pPr>
            <a:r>
              <a:rPr lang="en-US" sz="1200" b="1" dirty="0">
                <a:solidFill>
                  <a:schemeClr val="bg1"/>
                </a:solidFill>
                <a:latin typeface="Arial" charset="0"/>
                <a:ea typeface="Geneva" charset="0"/>
              </a:rPr>
              <a:t>Confidential - Not For Dissemination</a:t>
            </a:r>
          </a:p>
        </p:txBody>
      </p:sp>
      <p:pic>
        <p:nvPicPr>
          <p:cNvPr id="6" name="Picture 5">
            <a:extLst>
              <a:ext uri="{FF2B5EF4-FFF2-40B4-BE49-F238E27FC236}">
                <a16:creationId xmlns:a16="http://schemas.microsoft.com/office/drawing/2014/main" id="{E41AFB7C-E4AF-ED41-9BDB-66DDF02EB7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8600" y="457200"/>
            <a:ext cx="1140859" cy="707755"/>
          </a:xfrm>
          <a:prstGeom prst="rect">
            <a:avLst/>
          </a:prstGeom>
        </p:spPr>
      </p:pic>
      <p:pic>
        <p:nvPicPr>
          <p:cNvPr id="7" name="Picture 6">
            <a:extLst>
              <a:ext uri="{FF2B5EF4-FFF2-40B4-BE49-F238E27FC236}">
                <a16:creationId xmlns:a16="http://schemas.microsoft.com/office/drawing/2014/main" id="{446F1612-93FD-9A4E-8401-9E6CC8311B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842473" y="538223"/>
            <a:ext cx="1910394" cy="362621"/>
          </a:xfrm>
          <a:prstGeom prst="rect">
            <a:avLst/>
          </a:prstGeom>
        </p:spPr>
      </p:pic>
    </p:spTree>
    <p:extLst>
      <p:ext uri="{BB962C8B-B14F-4D97-AF65-F5344CB8AC3E}">
        <p14:creationId xmlns:p14="http://schemas.microsoft.com/office/powerpoint/2010/main" val="27759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202347D-AEF4-524F-BCCC-AD9564A3394E}" type="slidenum">
              <a:rPr lang="en-US" smtClean="0"/>
              <a:t>‹#›</a:t>
            </a:fld>
            <a:endParaRPr lang="en-US"/>
          </a:p>
        </p:txBody>
      </p:sp>
      <p:sp>
        <p:nvSpPr>
          <p:cNvPr id="5" name="TextBox 4"/>
          <p:cNvSpPr txBox="1">
            <a:spLocks noChangeArrowheads="1"/>
          </p:cNvSpPr>
          <p:nvPr userDrawn="1"/>
        </p:nvSpPr>
        <p:spPr bwMode="auto">
          <a:xfrm>
            <a:off x="3195638" y="6572250"/>
            <a:ext cx="28575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defTabSz="914400" eaLnBrk="1" hangingPunct="1">
              <a:defRPr/>
            </a:pPr>
            <a:r>
              <a:rPr lang="en-US" sz="1200" b="1" dirty="0">
                <a:solidFill>
                  <a:srgbClr val="482F91"/>
                </a:solidFill>
                <a:latin typeface="Arial" charset="0"/>
                <a:ea typeface="Geneva" charset="0"/>
              </a:rPr>
              <a:t>Confidential - Not For Dissemination</a:t>
            </a:r>
          </a:p>
        </p:txBody>
      </p:sp>
      <p:pic>
        <p:nvPicPr>
          <p:cNvPr id="6" name="Picture 5" descr="LupusAgendaBar.png">
            <a:extLst>
              <a:ext uri="{FF2B5EF4-FFF2-40B4-BE49-F238E27FC236}">
                <a16:creationId xmlns:a16="http://schemas.microsoft.com/office/drawing/2014/main" id="{A658CD2A-1146-094D-AA27-216EACBD04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10"/>
            <a:ext cx="9144000" cy="762000"/>
          </a:xfrm>
          <a:prstGeom prst="rect">
            <a:avLst/>
          </a:prstGeom>
        </p:spPr>
      </p:pic>
      <p:pic>
        <p:nvPicPr>
          <p:cNvPr id="7" name="Picture 6" descr="LupusAgendaBar.png">
            <a:extLst>
              <a:ext uri="{FF2B5EF4-FFF2-40B4-BE49-F238E27FC236}">
                <a16:creationId xmlns:a16="http://schemas.microsoft.com/office/drawing/2014/main" id="{BFABB2E7-B66F-5242-956D-6342A29D8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75363"/>
            <a:ext cx="9144000" cy="762000"/>
          </a:xfrm>
          <a:prstGeom prst="rect">
            <a:avLst/>
          </a:prstGeom>
        </p:spPr>
      </p:pic>
    </p:spTree>
    <p:extLst>
      <p:ext uri="{BB962C8B-B14F-4D97-AF65-F5344CB8AC3E}">
        <p14:creationId xmlns:p14="http://schemas.microsoft.com/office/powerpoint/2010/main" val="326554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upusBar.pn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1912"/>
            <a:ext cx="9144000" cy="268224"/>
          </a:xfrm>
          <a:prstGeom prst="rect">
            <a:avLst/>
          </a:prstGeom>
        </p:spPr>
      </p:pic>
      <p:pic>
        <p:nvPicPr>
          <p:cNvPr id="8" name="Picture 7" descr="LupusBar.pn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6605651"/>
            <a:ext cx="9144000" cy="268224"/>
          </a:xfrm>
          <a:prstGeom prst="rect">
            <a:avLst/>
          </a:prstGeom>
        </p:spPr>
      </p:pic>
      <p:sp>
        <p:nvSpPr>
          <p:cNvPr id="6" name="Slide Number Placeholder 5"/>
          <p:cNvSpPr>
            <a:spLocks noGrp="1"/>
          </p:cNvSpPr>
          <p:nvPr>
            <p:ph type="sldNum" sz="quarter" idx="4"/>
          </p:nvPr>
        </p:nvSpPr>
        <p:spPr>
          <a:xfrm>
            <a:off x="6858000" y="6557200"/>
            <a:ext cx="2057400" cy="365125"/>
          </a:xfrm>
          <a:prstGeom prst="rect">
            <a:avLst/>
          </a:prstGeom>
        </p:spPr>
        <p:txBody>
          <a:bodyPr vert="horz" lIns="91440" tIns="45720" rIns="91440" bIns="45720" rtlCol="0" anchor="ctr"/>
          <a:lstStyle>
            <a:lvl1pPr algn="r">
              <a:defRPr sz="900">
                <a:solidFill>
                  <a:schemeClr val="bg1"/>
                </a:solidFill>
              </a:defRPr>
            </a:lvl1pPr>
          </a:lstStyle>
          <a:p>
            <a:fld id="{E202347D-AEF4-524F-BCCC-AD9564A3394E}" type="slidenum">
              <a:rPr lang="en-US" smtClean="0"/>
              <a:pPr/>
              <a:t>‹#›</a:t>
            </a:fld>
            <a:endParaRPr lang="en-US"/>
          </a:p>
        </p:txBody>
      </p:sp>
    </p:spTree>
    <p:extLst>
      <p:ext uri="{BB962C8B-B14F-4D97-AF65-F5344CB8AC3E}">
        <p14:creationId xmlns:p14="http://schemas.microsoft.com/office/powerpoint/2010/main" val="1381484713"/>
      </p:ext>
    </p:extLst>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 id="2147485267" r:id="rId5"/>
    <p:sldLayoutId id="2147485268" r:id="rId6"/>
    <p:sldLayoutId id="2147485269" r:id="rId7"/>
    <p:sldLayoutId id="2147485270" r:id="rId8"/>
  </p:sldLayoutIdLst>
  <p:hf hdr="0" ftr="0" dt="0"/>
  <p:txStyles>
    <p:titleStyle>
      <a:lvl1pPr algn="l" defTabSz="685800" rtl="0" eaLnBrk="1" latinLnBrk="0" hangingPunct="1">
        <a:lnSpc>
          <a:spcPct val="90000"/>
        </a:lnSpc>
        <a:spcBef>
          <a:spcPct val="0"/>
        </a:spcBef>
        <a:buNone/>
        <a:defRPr sz="2800" b="1" kern="1200">
          <a:solidFill>
            <a:srgbClr val="9E247B"/>
          </a:solidFill>
          <a:latin typeface="Arial"/>
          <a:ea typeface="+mj-ea"/>
          <a:cs typeface="Arial"/>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upusCov.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0" y="1676400"/>
            <a:ext cx="9143999" cy="342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332216" y="3099161"/>
            <a:ext cx="5720470" cy="646331"/>
          </a:xfrm>
          <a:prstGeom prst="rect">
            <a:avLst/>
          </a:prstGeom>
          <a:noFill/>
        </p:spPr>
        <p:txBody>
          <a:bodyPr wrap="square" rtlCol="0">
            <a:spAutoFit/>
          </a:bodyPr>
          <a:lstStyle/>
          <a:p>
            <a:r>
              <a:rPr lang="en-US" sz="3600" b="1" dirty="0">
                <a:solidFill>
                  <a:srgbClr val="9E247B"/>
                </a:solidFill>
                <a:latin typeface="Arial"/>
                <a:cs typeface="Arial"/>
              </a:rPr>
              <a:t>Lupus: Get the Facts</a:t>
            </a:r>
          </a:p>
        </p:txBody>
      </p:sp>
      <p:pic>
        <p:nvPicPr>
          <p:cNvPr id="3" name="Picture 2">
            <a:extLst>
              <a:ext uri="{FF2B5EF4-FFF2-40B4-BE49-F238E27FC236}">
                <a16:creationId xmlns:a16="http://schemas.microsoft.com/office/drawing/2014/main" id="{7BAA08D7-2E8E-804F-8266-D2A92743E5F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2367" y="2073303"/>
            <a:ext cx="2016071" cy="1250711"/>
          </a:xfrm>
          <a:prstGeom prst="rect">
            <a:avLst/>
          </a:prstGeom>
        </p:spPr>
      </p:pic>
      <p:pic>
        <p:nvPicPr>
          <p:cNvPr id="8" name="Picture 7">
            <a:extLst>
              <a:ext uri="{FF2B5EF4-FFF2-40B4-BE49-F238E27FC236}">
                <a16:creationId xmlns:a16="http://schemas.microsoft.com/office/drawing/2014/main" id="{823C218A-30B0-A444-A47E-7A2533BBA02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9774" y="4210657"/>
            <a:ext cx="2615826" cy="496522"/>
          </a:xfrm>
          <a:prstGeom prst="rect">
            <a:avLst/>
          </a:prstGeom>
        </p:spPr>
      </p:pic>
      <p:sp>
        <p:nvSpPr>
          <p:cNvPr id="9" name="Slide Number Placeholder 8">
            <a:extLst>
              <a:ext uri="{FF2B5EF4-FFF2-40B4-BE49-F238E27FC236}">
                <a16:creationId xmlns:a16="http://schemas.microsoft.com/office/drawing/2014/main" id="{9A51BCBE-8C57-AE4D-B084-C5245F6FA793}"/>
              </a:ext>
            </a:extLst>
          </p:cNvPr>
          <p:cNvSpPr>
            <a:spLocks noGrp="1"/>
          </p:cNvSpPr>
          <p:nvPr>
            <p:ph type="sldNum" sz="quarter" idx="12"/>
          </p:nvPr>
        </p:nvSpPr>
        <p:spPr/>
        <p:txBody>
          <a:bodyPr/>
          <a:lstStyle/>
          <a:p>
            <a:fld id="{E202347D-AEF4-524F-BCCC-AD9564A3394E}" type="slidenum">
              <a:rPr lang="en-US" smtClean="0"/>
              <a:t>1</a:t>
            </a:fld>
            <a:endParaRPr lang="en-US"/>
          </a:p>
        </p:txBody>
      </p:sp>
    </p:spTree>
    <p:extLst>
      <p:ext uri="{BB962C8B-B14F-4D97-AF65-F5344CB8AC3E}">
        <p14:creationId xmlns:p14="http://schemas.microsoft.com/office/powerpoint/2010/main" val="104294253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CC29DC-AA72-8749-A18C-99F3E624CB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70572" y="3213099"/>
            <a:ext cx="3973427" cy="2342035"/>
          </a:xfrm>
          <a:prstGeom prst="rect">
            <a:avLst/>
          </a:prstGeom>
        </p:spPr>
      </p:pic>
      <p:sp>
        <p:nvSpPr>
          <p:cNvPr id="10" name="Content Placeholder 4"/>
          <p:cNvSpPr txBox="1">
            <a:spLocks/>
          </p:cNvSpPr>
          <p:nvPr/>
        </p:nvSpPr>
        <p:spPr bwMode="auto">
          <a:xfrm>
            <a:off x="596566" y="1524000"/>
            <a:ext cx="7023434" cy="328061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buClr>
                <a:srgbClr val="DE2235"/>
              </a:buClr>
            </a:pPr>
            <a:r>
              <a:rPr lang="en-US" sz="2000" b="1" dirty="0">
                <a:solidFill>
                  <a:schemeClr val="bg2">
                    <a:lumMod val="50000"/>
                  </a:schemeClr>
                </a:solidFill>
              </a:rPr>
              <a:t>Anyone can get it</a:t>
            </a:r>
          </a:p>
          <a:p>
            <a:pPr>
              <a:spcBef>
                <a:spcPts val="900"/>
              </a:spcBef>
              <a:buClr>
                <a:srgbClr val="DE2235"/>
              </a:buClr>
            </a:pPr>
            <a:r>
              <a:rPr lang="en-US" sz="2000" b="1" dirty="0">
                <a:solidFill>
                  <a:schemeClr val="bg2">
                    <a:lumMod val="50000"/>
                  </a:schemeClr>
                </a:solidFill>
                <a:latin typeface="Arial" charset="0"/>
                <a:cs typeface="Arial" charset="0"/>
              </a:rPr>
              <a:t>Approximately 161,000 to 322,000 U.S. adults are living with lupus </a:t>
            </a:r>
          </a:p>
          <a:p>
            <a:pPr>
              <a:spcBef>
                <a:spcPts val="900"/>
              </a:spcBef>
              <a:buClr>
                <a:srgbClr val="DE2235"/>
              </a:buClr>
            </a:pPr>
            <a:r>
              <a:rPr lang="en-US" sz="2000" b="1" dirty="0">
                <a:solidFill>
                  <a:schemeClr val="bg2">
                    <a:lumMod val="50000"/>
                  </a:schemeClr>
                </a:solidFill>
              </a:rPr>
              <a:t>Some people are at greater risk:</a:t>
            </a:r>
            <a:endParaRPr lang="en-US" sz="2000" dirty="0">
              <a:solidFill>
                <a:schemeClr val="bg2">
                  <a:lumMod val="50000"/>
                </a:schemeClr>
              </a:solidFill>
            </a:endParaRPr>
          </a:p>
          <a:p>
            <a:pPr marL="508000" lvl="1" indent="-222250">
              <a:spcBef>
                <a:spcPts val="300"/>
              </a:spcBef>
              <a:buClr>
                <a:srgbClr val="DE2235"/>
              </a:buClr>
            </a:pPr>
            <a:r>
              <a:rPr lang="en-US" sz="1800" dirty="0">
                <a:solidFill>
                  <a:schemeClr val="bg2">
                    <a:lumMod val="50000"/>
                  </a:schemeClr>
                </a:solidFill>
              </a:rPr>
              <a:t>Women between the ages </a:t>
            </a:r>
            <a:br>
              <a:rPr lang="en-US" sz="1800" dirty="0">
                <a:solidFill>
                  <a:schemeClr val="bg2">
                    <a:lumMod val="50000"/>
                  </a:schemeClr>
                </a:solidFill>
              </a:rPr>
            </a:br>
            <a:r>
              <a:rPr lang="en-US" sz="1800" dirty="0">
                <a:solidFill>
                  <a:schemeClr val="bg2">
                    <a:lumMod val="50000"/>
                  </a:schemeClr>
                </a:solidFill>
              </a:rPr>
              <a:t>of 15-44 </a:t>
            </a:r>
          </a:p>
          <a:p>
            <a:pPr marL="508000" lvl="1" indent="-222250">
              <a:spcBef>
                <a:spcPts val="300"/>
              </a:spcBef>
              <a:buClr>
                <a:srgbClr val="DE2235"/>
              </a:buClr>
            </a:pPr>
            <a:r>
              <a:rPr lang="en-US" sz="1800" dirty="0">
                <a:solidFill>
                  <a:schemeClr val="bg2">
                    <a:lumMod val="50000"/>
                  </a:schemeClr>
                </a:solidFill>
              </a:rPr>
              <a:t>Certain races and ethnicities, </a:t>
            </a:r>
            <a:br>
              <a:rPr lang="en-US" sz="1800" dirty="0">
                <a:solidFill>
                  <a:schemeClr val="bg2">
                    <a:lumMod val="50000"/>
                  </a:schemeClr>
                </a:solidFill>
              </a:rPr>
            </a:br>
            <a:r>
              <a:rPr lang="en-US" sz="1800" dirty="0">
                <a:solidFill>
                  <a:schemeClr val="bg2">
                    <a:lumMod val="50000"/>
                  </a:schemeClr>
                </a:solidFill>
              </a:rPr>
              <a:t>particularly those of </a:t>
            </a:r>
            <a:br>
              <a:rPr lang="en-US" sz="1800" dirty="0">
                <a:solidFill>
                  <a:schemeClr val="bg2">
                    <a:lumMod val="50000"/>
                  </a:schemeClr>
                </a:solidFill>
              </a:rPr>
            </a:br>
            <a:r>
              <a:rPr lang="en-US" sz="1800" dirty="0">
                <a:solidFill>
                  <a:schemeClr val="bg2">
                    <a:lumMod val="50000"/>
                  </a:schemeClr>
                </a:solidFill>
              </a:rPr>
              <a:t>African American, Hispanic, </a:t>
            </a:r>
            <a:br>
              <a:rPr lang="en-US" sz="1800" dirty="0">
                <a:solidFill>
                  <a:schemeClr val="bg2">
                    <a:lumMod val="50000"/>
                  </a:schemeClr>
                </a:solidFill>
              </a:rPr>
            </a:br>
            <a:r>
              <a:rPr lang="en-US" sz="1800" dirty="0">
                <a:solidFill>
                  <a:schemeClr val="bg2">
                    <a:lumMod val="50000"/>
                  </a:schemeClr>
                </a:solidFill>
              </a:rPr>
              <a:t>Asian, or Native American descent </a:t>
            </a:r>
          </a:p>
          <a:p>
            <a:pPr marL="508000" lvl="1" indent="-222250">
              <a:spcBef>
                <a:spcPts val="300"/>
              </a:spcBef>
              <a:buClr>
                <a:srgbClr val="DE2235"/>
              </a:buClr>
            </a:pPr>
            <a:r>
              <a:rPr lang="en-US" sz="1800" dirty="0">
                <a:solidFill>
                  <a:schemeClr val="bg2">
                    <a:lumMod val="50000"/>
                  </a:schemeClr>
                </a:solidFill>
              </a:rPr>
              <a:t>People with a family history </a:t>
            </a:r>
            <a:br>
              <a:rPr lang="en-US" sz="1800" dirty="0">
                <a:solidFill>
                  <a:schemeClr val="bg2">
                    <a:lumMod val="50000"/>
                  </a:schemeClr>
                </a:solidFill>
              </a:rPr>
            </a:br>
            <a:r>
              <a:rPr lang="en-US" sz="1800" dirty="0">
                <a:solidFill>
                  <a:schemeClr val="bg2">
                    <a:lumMod val="50000"/>
                  </a:schemeClr>
                </a:solidFill>
              </a:rPr>
              <a:t>of lupus or autoimmune</a:t>
            </a:r>
          </a:p>
          <a:p>
            <a:pPr marL="285750" lvl="1" indent="0">
              <a:spcBef>
                <a:spcPts val="300"/>
              </a:spcBef>
              <a:buClr>
                <a:srgbClr val="DE2235"/>
              </a:buClr>
              <a:buNone/>
            </a:pPr>
            <a:r>
              <a:rPr lang="en-US" sz="1800" dirty="0">
                <a:solidFill>
                  <a:schemeClr val="bg2">
                    <a:lumMod val="50000"/>
                  </a:schemeClr>
                </a:solidFill>
              </a:rPr>
              <a:t>	 disease</a:t>
            </a:r>
          </a:p>
        </p:txBody>
      </p:sp>
      <p:sp>
        <p:nvSpPr>
          <p:cNvPr id="4" name="Title 3">
            <a:extLst>
              <a:ext uri="{FF2B5EF4-FFF2-40B4-BE49-F238E27FC236}">
                <a16:creationId xmlns:a16="http://schemas.microsoft.com/office/drawing/2014/main" id="{57D176FA-7725-7B4F-ADF4-F5AAD2FFC86B}"/>
              </a:ext>
            </a:extLst>
          </p:cNvPr>
          <p:cNvSpPr>
            <a:spLocks noGrp="1"/>
          </p:cNvSpPr>
          <p:nvPr>
            <p:ph type="title"/>
          </p:nvPr>
        </p:nvSpPr>
        <p:spPr/>
        <p:txBody>
          <a:bodyPr/>
          <a:lstStyle/>
          <a:p>
            <a:r>
              <a:rPr lang="en-US" b="1" dirty="0">
                <a:solidFill>
                  <a:srgbClr val="9E247B"/>
                </a:solidFill>
                <a:ea typeface="Arial Narrow" charset="0"/>
              </a:rPr>
              <a:t>Who gets lupus?</a:t>
            </a:r>
            <a:endParaRPr lang="en-US" dirty="0"/>
          </a:p>
        </p:txBody>
      </p:sp>
      <p:sp>
        <p:nvSpPr>
          <p:cNvPr id="5" name="Slide Number Placeholder 4">
            <a:extLst>
              <a:ext uri="{FF2B5EF4-FFF2-40B4-BE49-F238E27FC236}">
                <a16:creationId xmlns:a16="http://schemas.microsoft.com/office/drawing/2014/main" id="{0A098B39-55C6-D748-9899-2756405C9440}"/>
              </a:ext>
            </a:extLst>
          </p:cNvPr>
          <p:cNvSpPr>
            <a:spLocks noGrp="1"/>
          </p:cNvSpPr>
          <p:nvPr>
            <p:ph type="sldNum" sz="quarter" idx="12"/>
          </p:nvPr>
        </p:nvSpPr>
        <p:spPr/>
        <p:txBody>
          <a:bodyPr/>
          <a:lstStyle/>
          <a:p>
            <a:fld id="{E202347D-AEF4-524F-BCCC-AD9564A3394E}" type="slidenum">
              <a:rPr lang="en-US" smtClean="0"/>
              <a:t>10</a:t>
            </a:fld>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3090D5-8856-374A-B52E-B8895B6D47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99741" y="2092246"/>
            <a:ext cx="4844257" cy="3226900"/>
          </a:xfrm>
          <a:prstGeom prst="rect">
            <a:avLst/>
          </a:prstGeom>
        </p:spPr>
      </p:pic>
      <p:sp>
        <p:nvSpPr>
          <p:cNvPr id="73729" name="Title 1"/>
          <p:cNvSpPr>
            <a:spLocks noGrp="1"/>
          </p:cNvSpPr>
          <p:nvPr>
            <p:ph type="title"/>
          </p:nvPr>
        </p:nvSpPr>
        <p:spPr/>
        <p:txBody>
          <a:bodyPr>
            <a:normAutofit/>
          </a:bodyPr>
          <a:lstStyle/>
          <a:p>
            <a:r>
              <a:rPr lang="en-US" sz="2800" b="1" dirty="0">
                <a:solidFill>
                  <a:srgbClr val="9E247B"/>
                </a:solidFill>
                <a:ea typeface="Arial Narrow" charset="0"/>
              </a:rPr>
              <a:t>What to do if you suspect lupus </a:t>
            </a:r>
          </a:p>
        </p:txBody>
      </p:sp>
      <p:sp>
        <p:nvSpPr>
          <p:cNvPr id="3" name="TextBox 2"/>
          <p:cNvSpPr txBox="1"/>
          <p:nvPr/>
        </p:nvSpPr>
        <p:spPr>
          <a:xfrm>
            <a:off x="-46287" y="6611779"/>
            <a:ext cx="3932487" cy="246221"/>
          </a:xfrm>
          <a:prstGeom prst="rect">
            <a:avLst/>
          </a:prstGeom>
          <a:noFill/>
        </p:spPr>
        <p:txBody>
          <a:bodyPr wrap="none" rtlCol="0">
            <a:spAutoFit/>
          </a:bodyPr>
          <a:lstStyle/>
          <a:p>
            <a:r>
              <a:rPr lang="en-US" sz="1000" dirty="0">
                <a:solidFill>
                  <a:schemeClr val="bg1"/>
                </a:solidFill>
                <a:latin typeface="Arial" charset="0"/>
                <a:ea typeface="Arial" charset="0"/>
                <a:cs typeface="Arial" charset="0"/>
              </a:rPr>
              <a:t>*Consult your doctor before changing your diet or exercise routine.</a:t>
            </a:r>
          </a:p>
        </p:txBody>
      </p:sp>
      <p:sp>
        <p:nvSpPr>
          <p:cNvPr id="15" name="Content Placeholder 4"/>
          <p:cNvSpPr txBox="1">
            <a:spLocks/>
          </p:cNvSpPr>
          <p:nvPr/>
        </p:nvSpPr>
        <p:spPr bwMode="auto">
          <a:xfrm>
            <a:off x="304800" y="2092245"/>
            <a:ext cx="3733801" cy="18764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500"/>
              </a:spcBef>
              <a:buClr>
                <a:srgbClr val="DE2235"/>
              </a:buClr>
            </a:pPr>
            <a:r>
              <a:rPr lang="en-US" sz="2000" b="1" dirty="0">
                <a:solidFill>
                  <a:schemeClr val="bg2">
                    <a:lumMod val="50000"/>
                  </a:schemeClr>
                </a:solidFill>
              </a:rPr>
              <a:t>Write down your symptoms and talk to your health care provider</a:t>
            </a:r>
          </a:p>
          <a:p>
            <a:pPr>
              <a:spcBef>
                <a:spcPts val="1500"/>
              </a:spcBef>
              <a:buClr>
                <a:srgbClr val="DE2235"/>
              </a:buClr>
            </a:pPr>
            <a:r>
              <a:rPr lang="en-US" sz="2000" b="1" dirty="0">
                <a:solidFill>
                  <a:schemeClr val="bg2">
                    <a:lumMod val="50000"/>
                  </a:schemeClr>
                </a:solidFill>
              </a:rPr>
              <a:t>Ask your doctor to refer you to a rheumatologist</a:t>
            </a:r>
          </a:p>
          <a:p>
            <a:pPr>
              <a:spcBef>
                <a:spcPts val="1500"/>
              </a:spcBef>
              <a:buClr>
                <a:srgbClr val="DE2235"/>
              </a:buClr>
            </a:pPr>
            <a:r>
              <a:rPr lang="en-US" sz="2000" b="1" dirty="0">
                <a:solidFill>
                  <a:schemeClr val="bg2">
                    <a:lumMod val="50000"/>
                  </a:schemeClr>
                </a:solidFill>
              </a:rPr>
              <a:t>To learn more, go to the Lupus Research Alliance website: </a:t>
            </a:r>
            <a:r>
              <a:rPr lang="en-US" sz="2000" b="1" dirty="0" err="1">
                <a:solidFill>
                  <a:srgbClr val="9E247B"/>
                </a:solidFill>
              </a:rPr>
              <a:t>lupusresearch.org</a:t>
            </a:r>
            <a:endParaRPr lang="en-US" sz="2000" b="1" dirty="0">
              <a:solidFill>
                <a:schemeClr val="bg2">
                  <a:lumMod val="50000"/>
                </a:schemeClr>
              </a:solidFill>
            </a:endParaRPr>
          </a:p>
        </p:txBody>
      </p:sp>
      <p:sp>
        <p:nvSpPr>
          <p:cNvPr id="2" name="Slide Number Placeholder 1">
            <a:extLst>
              <a:ext uri="{FF2B5EF4-FFF2-40B4-BE49-F238E27FC236}">
                <a16:creationId xmlns:a16="http://schemas.microsoft.com/office/drawing/2014/main" id="{15547148-640F-6047-B263-0C36169A54B7}"/>
              </a:ext>
            </a:extLst>
          </p:cNvPr>
          <p:cNvSpPr>
            <a:spLocks noGrp="1"/>
          </p:cNvSpPr>
          <p:nvPr>
            <p:ph type="sldNum" sz="quarter" idx="12"/>
          </p:nvPr>
        </p:nvSpPr>
        <p:spPr/>
        <p:txBody>
          <a:bodyPr/>
          <a:lstStyle/>
          <a:p>
            <a:fld id="{E202347D-AEF4-524F-BCCC-AD9564A3394E}" type="slidenum">
              <a:rPr lang="en-US" smtClean="0"/>
              <a:t>11</a:t>
            </a:fld>
            <a:endParaRPr 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sz="2800" b="1" dirty="0">
                <a:solidFill>
                  <a:srgbClr val="9E247B"/>
                </a:solidFill>
                <a:ea typeface="Arial Narrow" charset="0"/>
              </a:rPr>
              <a:t>If you have been diagnosed with lupus</a:t>
            </a:r>
          </a:p>
        </p:txBody>
      </p:sp>
      <p:sp>
        <p:nvSpPr>
          <p:cNvPr id="8" name="Content Placeholder 4"/>
          <p:cNvSpPr txBox="1">
            <a:spLocks/>
          </p:cNvSpPr>
          <p:nvPr/>
        </p:nvSpPr>
        <p:spPr bwMode="auto">
          <a:xfrm>
            <a:off x="3810000" y="1539834"/>
            <a:ext cx="5181600" cy="3352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Clr>
                <a:srgbClr val="DE2235"/>
              </a:buClr>
            </a:pPr>
            <a:r>
              <a:rPr lang="en-US" sz="2000" b="1" dirty="0">
                <a:solidFill>
                  <a:schemeClr val="bg2">
                    <a:lumMod val="50000"/>
                  </a:schemeClr>
                </a:solidFill>
              </a:rPr>
              <a:t>People’s experiences living with </a:t>
            </a:r>
            <a:br>
              <a:rPr lang="en-US" sz="2000" b="1" dirty="0">
                <a:solidFill>
                  <a:schemeClr val="bg2">
                    <a:lumMod val="50000"/>
                  </a:schemeClr>
                </a:solidFill>
              </a:rPr>
            </a:br>
            <a:r>
              <a:rPr lang="en-US" sz="2000" b="1" dirty="0">
                <a:solidFill>
                  <a:schemeClr val="bg2">
                    <a:lumMod val="50000"/>
                  </a:schemeClr>
                </a:solidFill>
              </a:rPr>
              <a:t>lupus are varied</a:t>
            </a:r>
          </a:p>
          <a:p>
            <a:pPr lvl="1">
              <a:spcBef>
                <a:spcPts val="300"/>
              </a:spcBef>
              <a:buClr>
                <a:srgbClr val="DE2235"/>
              </a:buClr>
            </a:pPr>
            <a:r>
              <a:rPr lang="en-US" sz="1800" dirty="0">
                <a:solidFill>
                  <a:schemeClr val="bg2">
                    <a:lumMod val="50000"/>
                  </a:schemeClr>
                </a:solidFill>
              </a:rPr>
              <a:t>Lupus can have a serious impact on quality of life</a:t>
            </a:r>
            <a:endParaRPr lang="en-US" sz="1800" b="1" dirty="0">
              <a:solidFill>
                <a:schemeClr val="bg2">
                  <a:lumMod val="50000"/>
                </a:schemeClr>
              </a:solidFill>
            </a:endParaRPr>
          </a:p>
          <a:p>
            <a:pPr>
              <a:spcBef>
                <a:spcPts val="900"/>
              </a:spcBef>
              <a:buClr>
                <a:srgbClr val="DE2235"/>
              </a:buClr>
            </a:pPr>
            <a:r>
              <a:rPr lang="en-US" sz="2000" b="1" dirty="0">
                <a:solidFill>
                  <a:schemeClr val="bg2">
                    <a:lumMod val="50000"/>
                  </a:schemeClr>
                </a:solidFill>
              </a:rPr>
              <a:t>Lupus patients have higher risk for many other health problems, including:</a:t>
            </a:r>
          </a:p>
          <a:p>
            <a:pPr lvl="1">
              <a:spcBef>
                <a:spcPts val="300"/>
              </a:spcBef>
              <a:buClr>
                <a:srgbClr val="DE2235"/>
              </a:buClr>
            </a:pPr>
            <a:r>
              <a:rPr lang="en-US" sz="1800" dirty="0">
                <a:solidFill>
                  <a:schemeClr val="bg2">
                    <a:lumMod val="50000"/>
                  </a:schemeClr>
                </a:solidFill>
              </a:rPr>
              <a:t>Cardiovascular disease</a:t>
            </a:r>
          </a:p>
          <a:p>
            <a:pPr lvl="1">
              <a:spcBef>
                <a:spcPts val="300"/>
              </a:spcBef>
              <a:buClr>
                <a:srgbClr val="DE2235"/>
              </a:buClr>
            </a:pPr>
            <a:r>
              <a:rPr lang="en-US" sz="1800" dirty="0">
                <a:solidFill>
                  <a:schemeClr val="bg2">
                    <a:lumMod val="50000"/>
                  </a:schemeClr>
                </a:solidFill>
              </a:rPr>
              <a:t>Diabetes</a:t>
            </a:r>
          </a:p>
          <a:p>
            <a:pPr lvl="1">
              <a:spcBef>
                <a:spcPts val="300"/>
              </a:spcBef>
              <a:buClr>
                <a:srgbClr val="DE2235"/>
              </a:buClr>
            </a:pPr>
            <a:r>
              <a:rPr lang="en-US" sz="1800" dirty="0">
                <a:solidFill>
                  <a:schemeClr val="bg2">
                    <a:lumMod val="50000"/>
                  </a:schemeClr>
                </a:solidFill>
              </a:rPr>
              <a:t>Kidney disease </a:t>
            </a:r>
            <a:r>
              <a:rPr lang="en-US" sz="1800" b="1" dirty="0">
                <a:solidFill>
                  <a:schemeClr val="bg2">
                    <a:lumMod val="50000"/>
                  </a:schemeClr>
                </a:solidFill>
              </a:rPr>
              <a:t> </a:t>
            </a:r>
          </a:p>
          <a:p>
            <a:pPr>
              <a:spcBef>
                <a:spcPts val="300"/>
              </a:spcBef>
              <a:buClr>
                <a:srgbClr val="DE2235"/>
              </a:buClr>
            </a:pPr>
            <a:r>
              <a:rPr lang="en-US" sz="2000" b="1" dirty="0">
                <a:solidFill>
                  <a:schemeClr val="bg2">
                    <a:lumMod val="50000"/>
                  </a:schemeClr>
                </a:solidFill>
              </a:rPr>
              <a:t>While there is no known cure for lupus, effective methods for managing symptoms are available</a:t>
            </a:r>
          </a:p>
          <a:p>
            <a:pPr lvl="1">
              <a:spcBef>
                <a:spcPts val="300"/>
              </a:spcBef>
              <a:buClr>
                <a:srgbClr val="DE2235"/>
              </a:buClr>
            </a:pPr>
            <a:r>
              <a:rPr lang="en-US" sz="1800" dirty="0">
                <a:solidFill>
                  <a:schemeClr val="bg2">
                    <a:lumMod val="50000"/>
                  </a:schemeClr>
                </a:solidFill>
              </a:rPr>
              <a:t>Early diagnosis can help </a:t>
            </a:r>
            <a:endParaRPr lang="en-US" sz="1800" strike="sngStrike" dirty="0">
              <a:solidFill>
                <a:srgbClr val="FF0000"/>
              </a:solidFill>
            </a:endParaRPr>
          </a:p>
          <a:p>
            <a:pPr lvl="1">
              <a:spcBef>
                <a:spcPts val="300"/>
              </a:spcBef>
              <a:buClr>
                <a:srgbClr val="DE2235"/>
              </a:buClr>
            </a:pPr>
            <a:r>
              <a:rPr lang="en-US" sz="1800" dirty="0">
                <a:solidFill>
                  <a:schemeClr val="bg2">
                    <a:lumMod val="50000"/>
                  </a:schemeClr>
                </a:solidFill>
              </a:rPr>
              <a:t>Research is ongoing</a:t>
            </a:r>
          </a:p>
        </p:txBody>
      </p:sp>
      <p:pic>
        <p:nvPicPr>
          <p:cNvPr id="3" name="Picture 2" descr="iStock_39776162_XXXLARG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905000"/>
            <a:ext cx="3568199" cy="3124200"/>
          </a:xfrm>
          <a:prstGeom prst="rect">
            <a:avLst/>
          </a:prstGeom>
        </p:spPr>
      </p:pic>
      <p:sp>
        <p:nvSpPr>
          <p:cNvPr id="2" name="Slide Number Placeholder 1">
            <a:extLst>
              <a:ext uri="{FF2B5EF4-FFF2-40B4-BE49-F238E27FC236}">
                <a16:creationId xmlns:a16="http://schemas.microsoft.com/office/drawing/2014/main" id="{4517EAC2-A792-DB49-B4DB-C4B10AC9EDA4}"/>
              </a:ext>
            </a:extLst>
          </p:cNvPr>
          <p:cNvSpPr>
            <a:spLocks noGrp="1"/>
          </p:cNvSpPr>
          <p:nvPr>
            <p:ph type="sldNum" sz="quarter" idx="12"/>
          </p:nvPr>
        </p:nvSpPr>
        <p:spPr/>
        <p:txBody>
          <a:bodyPr/>
          <a:lstStyle/>
          <a:p>
            <a:fld id="{E202347D-AEF4-524F-BCCC-AD9564A3394E}" type="slidenum">
              <a:rPr lang="en-US" smtClean="0"/>
              <a:t>12</a:t>
            </a:fld>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93C15A-B67D-3741-AD44-E0411985D820}"/>
              </a:ext>
            </a:extLst>
          </p:cNvPr>
          <p:cNvSpPr>
            <a:spLocks noGrp="1"/>
          </p:cNvSpPr>
          <p:nvPr>
            <p:ph type="title"/>
          </p:nvPr>
        </p:nvSpPr>
        <p:spPr/>
        <p:txBody>
          <a:bodyPr>
            <a:normAutofit/>
          </a:bodyPr>
          <a:lstStyle/>
          <a:p>
            <a:r>
              <a:rPr lang="en-US" sz="2800" b="1" dirty="0">
                <a:solidFill>
                  <a:srgbClr val="9E247B"/>
                </a:solidFill>
                <a:ea typeface="Arial Narrow" charset="0"/>
              </a:rPr>
              <a:t>Finding a cure for lupus </a:t>
            </a:r>
          </a:p>
        </p:txBody>
      </p:sp>
      <p:sp>
        <p:nvSpPr>
          <p:cNvPr id="2" name="Slide Number Placeholder 1">
            <a:extLst>
              <a:ext uri="{FF2B5EF4-FFF2-40B4-BE49-F238E27FC236}">
                <a16:creationId xmlns:a16="http://schemas.microsoft.com/office/drawing/2014/main" id="{CF4CA972-B2F6-0D46-B405-BF06F0FFB677}"/>
              </a:ext>
            </a:extLst>
          </p:cNvPr>
          <p:cNvSpPr>
            <a:spLocks noGrp="1"/>
          </p:cNvSpPr>
          <p:nvPr>
            <p:ph type="sldNum" sz="quarter" idx="12"/>
          </p:nvPr>
        </p:nvSpPr>
        <p:spPr/>
        <p:txBody>
          <a:bodyPr/>
          <a:lstStyle/>
          <a:p>
            <a:fld id="{E202347D-AEF4-524F-BCCC-AD9564A3394E}" type="slidenum">
              <a:rPr lang="en-US" smtClean="0"/>
              <a:t>13</a:t>
            </a:fld>
            <a:endParaRPr lang="en-US"/>
          </a:p>
        </p:txBody>
      </p:sp>
      <p:sp>
        <p:nvSpPr>
          <p:cNvPr id="8" name="Content Placeholder 4">
            <a:extLst>
              <a:ext uri="{FF2B5EF4-FFF2-40B4-BE49-F238E27FC236}">
                <a16:creationId xmlns:a16="http://schemas.microsoft.com/office/drawing/2014/main" id="{3D3C9514-48B1-6748-AE6C-FF297EE41B7F}"/>
              </a:ext>
            </a:extLst>
          </p:cNvPr>
          <p:cNvSpPr txBox="1">
            <a:spLocks/>
          </p:cNvSpPr>
          <p:nvPr/>
        </p:nvSpPr>
        <p:spPr bwMode="auto">
          <a:xfrm>
            <a:off x="533400" y="1525806"/>
            <a:ext cx="8155356" cy="6572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buClr>
                <a:srgbClr val="DE2235"/>
              </a:buClr>
            </a:pPr>
            <a:r>
              <a:rPr lang="en-US" sz="2000" b="1" dirty="0">
                <a:solidFill>
                  <a:schemeClr val="bg2">
                    <a:lumMod val="50000"/>
                  </a:schemeClr>
                </a:solidFill>
              </a:rPr>
              <a:t>The </a:t>
            </a:r>
            <a:r>
              <a:rPr lang="en-US" sz="2000" b="1" dirty="0">
                <a:solidFill>
                  <a:srgbClr val="4B207A"/>
                </a:solidFill>
              </a:rPr>
              <a:t>Lupus Research Alliance </a:t>
            </a:r>
            <a:r>
              <a:rPr lang="en-US" sz="2000" b="1" dirty="0">
                <a:solidFill>
                  <a:schemeClr val="bg2">
                    <a:lumMod val="50000"/>
                  </a:schemeClr>
                </a:solidFill>
              </a:rPr>
              <a:t>is transforming the lives of people affected by lupus through innovative research programs, with funds donated by the public</a:t>
            </a:r>
          </a:p>
          <a:p>
            <a:pPr>
              <a:spcBef>
                <a:spcPts val="900"/>
              </a:spcBef>
              <a:buClr>
                <a:srgbClr val="DE2235"/>
              </a:buClr>
            </a:pPr>
            <a:r>
              <a:rPr lang="en-US" sz="2000" b="1" dirty="0">
                <a:solidFill>
                  <a:schemeClr val="bg2">
                    <a:lumMod val="50000"/>
                  </a:schemeClr>
                </a:solidFill>
              </a:rPr>
              <a:t>The end goal: to speed new treatments, prevention, and a cure to lupus patients </a:t>
            </a:r>
          </a:p>
        </p:txBody>
      </p:sp>
      <p:grpSp>
        <p:nvGrpSpPr>
          <p:cNvPr id="7" name="Group 6">
            <a:extLst>
              <a:ext uri="{FF2B5EF4-FFF2-40B4-BE49-F238E27FC236}">
                <a16:creationId xmlns:a16="http://schemas.microsoft.com/office/drawing/2014/main" id="{C129D488-0A65-9242-BD21-ED366E333EBC}"/>
              </a:ext>
            </a:extLst>
          </p:cNvPr>
          <p:cNvGrpSpPr/>
          <p:nvPr/>
        </p:nvGrpSpPr>
        <p:grpSpPr>
          <a:xfrm>
            <a:off x="838395" y="3581400"/>
            <a:ext cx="7545365" cy="2209800"/>
            <a:chOff x="838395" y="3581400"/>
            <a:chExt cx="7545365" cy="2209800"/>
          </a:xfrm>
        </p:grpSpPr>
        <p:pic>
          <p:nvPicPr>
            <p:cNvPr id="5" name="Picture 4">
              <a:extLst>
                <a:ext uri="{FF2B5EF4-FFF2-40B4-BE49-F238E27FC236}">
                  <a16:creationId xmlns:a16="http://schemas.microsoft.com/office/drawing/2014/main" id="{B160EE8C-0634-3648-B776-4771A596EE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395" y="3581400"/>
              <a:ext cx="7545365" cy="2209800"/>
            </a:xfrm>
            <a:prstGeom prst="rect">
              <a:avLst/>
            </a:prstGeom>
          </p:spPr>
        </p:pic>
        <p:sp>
          <p:nvSpPr>
            <p:cNvPr id="6" name="Rectangle 5">
              <a:extLst>
                <a:ext uri="{FF2B5EF4-FFF2-40B4-BE49-F238E27FC236}">
                  <a16:creationId xmlns:a16="http://schemas.microsoft.com/office/drawing/2014/main" id="{B81361C3-FEBD-334F-97DB-5BD74E78F8E6}"/>
                </a:ext>
              </a:extLst>
            </p:cNvPr>
            <p:cNvSpPr/>
            <p:nvPr/>
          </p:nvSpPr>
          <p:spPr>
            <a:xfrm>
              <a:off x="1600200" y="4863416"/>
              <a:ext cx="990600" cy="304800"/>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B46B842-CF5F-A748-931C-2E551879E9D5}"/>
                </a:ext>
              </a:extLst>
            </p:cNvPr>
            <p:cNvSpPr/>
            <p:nvPr/>
          </p:nvSpPr>
          <p:spPr>
            <a:xfrm>
              <a:off x="4181328" y="4863416"/>
              <a:ext cx="990600" cy="304800"/>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4EB783-CC16-3B42-849B-4E863F22FA49}"/>
                </a:ext>
              </a:extLst>
            </p:cNvPr>
            <p:cNvSpPr txBox="1"/>
            <p:nvPr/>
          </p:nvSpPr>
          <p:spPr>
            <a:xfrm>
              <a:off x="1373358" y="4849348"/>
              <a:ext cx="1464797" cy="430887"/>
            </a:xfrm>
            <a:prstGeom prst="rect">
              <a:avLst/>
            </a:prstGeom>
            <a:noFill/>
          </p:spPr>
          <p:txBody>
            <a:bodyPr wrap="square" rtlCol="0">
              <a:spAutoFit/>
            </a:bodyPr>
            <a:lstStyle/>
            <a:p>
              <a:pPr algn="ctr"/>
              <a:r>
                <a:rPr lang="en-US" sz="1100" b="1" dirty="0">
                  <a:solidFill>
                    <a:schemeClr val="tx2"/>
                  </a:solidFill>
                  <a:latin typeface="Arial" panose="020B0604020202020204" pitchFamily="34" charset="0"/>
                  <a:cs typeface="Arial" panose="020B0604020202020204" pitchFamily="34" charset="0"/>
                </a:rPr>
                <a:t>go to support research programs</a:t>
              </a:r>
            </a:p>
          </p:txBody>
        </p:sp>
        <p:sp>
          <p:nvSpPr>
            <p:cNvPr id="10" name="TextBox 9">
              <a:extLst>
                <a:ext uri="{FF2B5EF4-FFF2-40B4-BE49-F238E27FC236}">
                  <a16:creationId xmlns:a16="http://schemas.microsoft.com/office/drawing/2014/main" id="{C420346F-FD91-AF48-8C56-4F23316683CE}"/>
                </a:ext>
              </a:extLst>
            </p:cNvPr>
            <p:cNvSpPr txBox="1"/>
            <p:nvPr/>
          </p:nvSpPr>
          <p:spPr>
            <a:xfrm>
              <a:off x="3871557" y="4863416"/>
              <a:ext cx="1590822" cy="430887"/>
            </a:xfrm>
            <a:prstGeom prst="rect">
              <a:avLst/>
            </a:prstGeom>
            <a:noFill/>
          </p:spPr>
          <p:txBody>
            <a:bodyPr wrap="square" rtlCol="0">
              <a:spAutoFit/>
            </a:bodyPr>
            <a:lstStyle/>
            <a:p>
              <a:pPr algn="ctr"/>
              <a:r>
                <a:rPr lang="en-US" sz="1100" b="1" dirty="0">
                  <a:solidFill>
                    <a:schemeClr val="tx2"/>
                  </a:solidFill>
                  <a:latin typeface="Arial" panose="020B0604020202020204" pitchFamily="34" charset="0"/>
                  <a:cs typeface="Arial" panose="020B0604020202020204" pitchFamily="34" charset="0"/>
                </a:rPr>
                <a:t>fostering scientific breakthroughs</a:t>
              </a:r>
            </a:p>
          </p:txBody>
        </p:sp>
        <p:sp>
          <p:nvSpPr>
            <p:cNvPr id="11" name="Rectangle 10">
              <a:extLst>
                <a:ext uri="{FF2B5EF4-FFF2-40B4-BE49-F238E27FC236}">
                  <a16:creationId xmlns:a16="http://schemas.microsoft.com/office/drawing/2014/main" id="{F4540CC0-6557-B247-97A4-A76A1E39F9D4}"/>
                </a:ext>
              </a:extLst>
            </p:cNvPr>
            <p:cNvSpPr/>
            <p:nvPr/>
          </p:nvSpPr>
          <p:spPr>
            <a:xfrm>
              <a:off x="6797919" y="4989503"/>
              <a:ext cx="990600" cy="304800"/>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DD5FE2-C6D2-734E-95A8-E40EBC2CF68A}"/>
                </a:ext>
              </a:extLst>
            </p:cNvPr>
            <p:cNvSpPr txBox="1"/>
            <p:nvPr/>
          </p:nvSpPr>
          <p:spPr>
            <a:xfrm>
              <a:off x="6515100" y="4979313"/>
              <a:ext cx="1409700" cy="430887"/>
            </a:xfrm>
            <a:prstGeom prst="rect">
              <a:avLst/>
            </a:prstGeom>
            <a:noFill/>
          </p:spPr>
          <p:txBody>
            <a:bodyPr wrap="square" rtlCol="0">
              <a:spAutoFit/>
            </a:bodyPr>
            <a:lstStyle/>
            <a:p>
              <a:pPr algn="ctr"/>
              <a:r>
                <a:rPr lang="en-US" sz="1100" b="1" dirty="0">
                  <a:solidFill>
                    <a:schemeClr val="tx2"/>
                  </a:solidFill>
                  <a:latin typeface="Arial" panose="020B0604020202020204" pitchFamily="34" charset="0"/>
                  <a:cs typeface="Arial" panose="020B0604020202020204" pitchFamily="34" charset="0"/>
                </a:rPr>
                <a:t>in support of </a:t>
              </a:r>
              <a:br>
                <a:rPr lang="en-US" sz="1100" b="1" dirty="0">
                  <a:solidFill>
                    <a:schemeClr val="tx2"/>
                  </a:solidFill>
                  <a:latin typeface="Arial" panose="020B0604020202020204" pitchFamily="34" charset="0"/>
                  <a:cs typeface="Arial" panose="020B0604020202020204" pitchFamily="34" charset="0"/>
                </a:rPr>
              </a:br>
              <a:r>
                <a:rPr lang="en-US" sz="1100" b="1" dirty="0">
                  <a:solidFill>
                    <a:schemeClr val="tx2"/>
                  </a:solidFill>
                  <a:latin typeface="Arial" panose="020B0604020202020204" pitchFamily="34" charset="0"/>
                  <a:cs typeface="Arial" panose="020B0604020202020204" pitchFamily="34" charset="0"/>
                </a:rPr>
                <a:t>novel research</a:t>
              </a:r>
            </a:p>
          </p:txBody>
        </p:sp>
      </p:grpSp>
    </p:spTree>
    <p:extLst>
      <p:ext uri="{BB962C8B-B14F-4D97-AF65-F5344CB8AC3E}">
        <p14:creationId xmlns:p14="http://schemas.microsoft.com/office/powerpoint/2010/main" val="315748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93C15A-B67D-3741-AD44-E0411985D820}"/>
              </a:ext>
            </a:extLst>
          </p:cNvPr>
          <p:cNvSpPr>
            <a:spLocks noGrp="1"/>
          </p:cNvSpPr>
          <p:nvPr>
            <p:ph type="title"/>
          </p:nvPr>
        </p:nvSpPr>
        <p:spPr/>
        <p:txBody>
          <a:bodyPr>
            <a:normAutofit/>
          </a:bodyPr>
          <a:lstStyle/>
          <a:p>
            <a:r>
              <a:rPr lang="en-US" sz="2800" b="1" dirty="0">
                <a:solidFill>
                  <a:srgbClr val="9E247B"/>
                </a:solidFill>
                <a:ea typeface="Arial Narrow" charset="0"/>
              </a:rPr>
              <a:t>How can you get involved? </a:t>
            </a:r>
          </a:p>
        </p:txBody>
      </p:sp>
      <p:sp>
        <p:nvSpPr>
          <p:cNvPr id="2" name="Slide Number Placeholder 1">
            <a:extLst>
              <a:ext uri="{FF2B5EF4-FFF2-40B4-BE49-F238E27FC236}">
                <a16:creationId xmlns:a16="http://schemas.microsoft.com/office/drawing/2014/main" id="{4298AD17-DA86-224A-83B5-A2BCE9A922F5}"/>
              </a:ext>
            </a:extLst>
          </p:cNvPr>
          <p:cNvSpPr>
            <a:spLocks noGrp="1"/>
          </p:cNvSpPr>
          <p:nvPr>
            <p:ph type="sldNum" sz="quarter" idx="12"/>
          </p:nvPr>
        </p:nvSpPr>
        <p:spPr/>
        <p:txBody>
          <a:bodyPr/>
          <a:lstStyle/>
          <a:p>
            <a:fld id="{E202347D-AEF4-524F-BCCC-AD9564A3394E}" type="slidenum">
              <a:rPr lang="en-US" smtClean="0"/>
              <a:t>14</a:t>
            </a:fld>
            <a:endParaRPr lang="en-US"/>
          </a:p>
        </p:txBody>
      </p:sp>
      <p:sp>
        <p:nvSpPr>
          <p:cNvPr id="8" name="Content Placeholder 4">
            <a:extLst>
              <a:ext uri="{FF2B5EF4-FFF2-40B4-BE49-F238E27FC236}">
                <a16:creationId xmlns:a16="http://schemas.microsoft.com/office/drawing/2014/main" id="{3D3C9514-48B1-6748-AE6C-FF297EE41B7F}"/>
              </a:ext>
            </a:extLst>
          </p:cNvPr>
          <p:cNvSpPr txBox="1">
            <a:spLocks/>
          </p:cNvSpPr>
          <p:nvPr/>
        </p:nvSpPr>
        <p:spPr bwMode="auto">
          <a:xfrm>
            <a:off x="628649" y="1670636"/>
            <a:ext cx="4186795" cy="458500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500"/>
              </a:spcBef>
              <a:buClr>
                <a:srgbClr val="DE2235"/>
              </a:buClr>
            </a:pPr>
            <a:r>
              <a:rPr lang="en-US" b="1" dirty="0">
                <a:solidFill>
                  <a:schemeClr val="bg2">
                    <a:lumMod val="50000"/>
                  </a:schemeClr>
                </a:solidFill>
              </a:rPr>
              <a:t>Learn more about the </a:t>
            </a:r>
            <a:r>
              <a:rPr lang="en-US" b="1" dirty="0">
                <a:solidFill>
                  <a:srgbClr val="4B207A"/>
                </a:solidFill>
              </a:rPr>
              <a:t>Lupus Research Alliance </a:t>
            </a:r>
            <a:r>
              <a:rPr lang="en-US" b="1" dirty="0">
                <a:solidFill>
                  <a:schemeClr val="bg2">
                    <a:lumMod val="50000"/>
                  </a:schemeClr>
                </a:solidFill>
              </a:rPr>
              <a:t>on our website, follow us on social media, and participate online on our Community Forum                          </a:t>
            </a:r>
            <a:r>
              <a:rPr lang="en-US" b="1" dirty="0">
                <a:solidFill>
                  <a:srgbClr val="9E247B"/>
                </a:solidFill>
              </a:rPr>
              <a:t>@</a:t>
            </a:r>
            <a:r>
              <a:rPr lang="en-US" b="1" dirty="0" err="1">
                <a:solidFill>
                  <a:srgbClr val="9E247B"/>
                </a:solidFill>
              </a:rPr>
              <a:t>community.lupusresearch.org</a:t>
            </a:r>
            <a:endParaRPr lang="en-US" b="1" dirty="0">
              <a:solidFill>
                <a:srgbClr val="9E247B"/>
              </a:solidFill>
            </a:endParaRPr>
          </a:p>
          <a:p>
            <a:pPr>
              <a:spcBef>
                <a:spcPts val="1500"/>
              </a:spcBef>
              <a:buClr>
                <a:srgbClr val="DE2235"/>
              </a:buClr>
            </a:pPr>
            <a:r>
              <a:rPr lang="en-US" b="1" dirty="0">
                <a:solidFill>
                  <a:schemeClr val="bg2">
                    <a:lumMod val="50000"/>
                  </a:schemeClr>
                </a:solidFill>
              </a:rPr>
              <a:t>Talk to your friends and family about lupus awareness </a:t>
            </a:r>
          </a:p>
          <a:p>
            <a:pPr>
              <a:spcBef>
                <a:spcPts val="1500"/>
              </a:spcBef>
              <a:buClr>
                <a:srgbClr val="DE2235"/>
              </a:buClr>
            </a:pPr>
            <a:r>
              <a:rPr lang="en-US" b="1" dirty="0">
                <a:solidFill>
                  <a:schemeClr val="bg2">
                    <a:lumMod val="50000"/>
                  </a:schemeClr>
                </a:solidFill>
              </a:rPr>
              <a:t>If you have lupus, talk to your doctor about participating in a clinical trial </a:t>
            </a:r>
          </a:p>
          <a:p>
            <a:pPr>
              <a:spcBef>
                <a:spcPts val="1500"/>
              </a:spcBef>
              <a:buClr>
                <a:srgbClr val="DE2235"/>
              </a:buClr>
            </a:pPr>
            <a:endParaRPr lang="en-US" b="1" dirty="0">
              <a:solidFill>
                <a:schemeClr val="bg2">
                  <a:lumMod val="50000"/>
                </a:schemeClr>
              </a:solidFill>
            </a:endParaRPr>
          </a:p>
        </p:txBody>
      </p:sp>
      <p:pic>
        <p:nvPicPr>
          <p:cNvPr id="9" name="Picture 8">
            <a:extLst>
              <a:ext uri="{FF2B5EF4-FFF2-40B4-BE49-F238E27FC236}">
                <a16:creationId xmlns:a16="http://schemas.microsoft.com/office/drawing/2014/main" id="{F131D96E-6779-CF4A-AD16-0281D59AA8D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5445" y="1742589"/>
            <a:ext cx="4000851" cy="2668872"/>
          </a:xfrm>
          <a:prstGeom prst="rect">
            <a:avLst/>
          </a:prstGeom>
          <a:ln>
            <a:noFill/>
          </a:ln>
        </p:spPr>
      </p:pic>
      <p:grpSp>
        <p:nvGrpSpPr>
          <p:cNvPr id="11" name="Group 10">
            <a:extLst>
              <a:ext uri="{FF2B5EF4-FFF2-40B4-BE49-F238E27FC236}">
                <a16:creationId xmlns:a16="http://schemas.microsoft.com/office/drawing/2014/main" id="{661C22A5-845E-D04B-AAE6-8846CAD09BA6}"/>
              </a:ext>
            </a:extLst>
          </p:cNvPr>
          <p:cNvGrpSpPr/>
          <p:nvPr/>
        </p:nvGrpSpPr>
        <p:grpSpPr>
          <a:xfrm>
            <a:off x="6726463" y="4220572"/>
            <a:ext cx="2031061" cy="2031061"/>
            <a:chOff x="3657600" y="3905504"/>
            <a:chExt cx="2438752" cy="2438752"/>
          </a:xfrm>
        </p:grpSpPr>
        <p:sp>
          <p:nvSpPr>
            <p:cNvPr id="10" name="Oval 9">
              <a:extLst>
                <a:ext uri="{FF2B5EF4-FFF2-40B4-BE49-F238E27FC236}">
                  <a16:creationId xmlns:a16="http://schemas.microsoft.com/office/drawing/2014/main" id="{01917351-17FB-F84E-82FD-38AB34635ECD}"/>
                </a:ext>
              </a:extLst>
            </p:cNvPr>
            <p:cNvSpPr/>
            <p:nvPr/>
          </p:nvSpPr>
          <p:spPr>
            <a:xfrm>
              <a:off x="3657600" y="3905504"/>
              <a:ext cx="2438752" cy="2438752"/>
            </a:xfrm>
            <a:prstGeom prst="ellipse">
              <a:avLst/>
            </a:prstGeom>
            <a:solidFill>
              <a:srgbClr val="4B2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BFE573-69F3-7F43-9F55-CB404443056C}"/>
                </a:ext>
              </a:extLst>
            </p:cNvPr>
            <p:cNvSpPr txBox="1"/>
            <p:nvPr/>
          </p:nvSpPr>
          <p:spPr>
            <a:xfrm>
              <a:off x="3962506" y="4335139"/>
              <a:ext cx="1799278" cy="1589090"/>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You can be part of the solution for better treatments! </a:t>
              </a:r>
            </a:p>
          </p:txBody>
        </p:sp>
      </p:grpSp>
      <p:sp>
        <p:nvSpPr>
          <p:cNvPr id="14" name="AutoShape 6" descr="Instagram free icon">
            <a:extLst>
              <a:ext uri="{FF2B5EF4-FFF2-40B4-BE49-F238E27FC236}">
                <a16:creationId xmlns:a16="http://schemas.microsoft.com/office/drawing/2014/main" id="{7B001C05-04A5-4A80-911C-9246B4E562A4}"/>
              </a:ext>
            </a:extLst>
          </p:cNvPr>
          <p:cNvSpPr>
            <a:spLocks noChangeAspect="1" noChangeArrowheads="1"/>
          </p:cNvSpPr>
          <p:nvPr/>
        </p:nvSpPr>
        <p:spPr bwMode="auto">
          <a:xfrm>
            <a:off x="4419600" y="357326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10C5EC30-F3C2-4514-8A0A-5C7BCBAE1B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2195" y="4727923"/>
            <a:ext cx="304800" cy="304800"/>
          </a:xfrm>
          <a:prstGeom prst="rect">
            <a:avLst/>
          </a:prstGeom>
        </p:spPr>
      </p:pic>
      <p:pic>
        <p:nvPicPr>
          <p:cNvPr id="19" name="Picture 18">
            <a:extLst>
              <a:ext uri="{FF2B5EF4-FFF2-40B4-BE49-F238E27FC236}">
                <a16:creationId xmlns:a16="http://schemas.microsoft.com/office/drawing/2014/main" id="{D758EF3B-369F-463E-87AD-3924C1D090D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11482" y="5038068"/>
            <a:ext cx="369369" cy="369369"/>
          </a:xfrm>
          <a:prstGeom prst="rect">
            <a:avLst/>
          </a:prstGeom>
        </p:spPr>
      </p:pic>
      <p:pic>
        <p:nvPicPr>
          <p:cNvPr id="22" name="Picture 21">
            <a:extLst>
              <a:ext uri="{FF2B5EF4-FFF2-40B4-BE49-F238E27FC236}">
                <a16:creationId xmlns:a16="http://schemas.microsoft.com/office/drawing/2014/main" id="{57BB55BB-92E0-4093-92B1-21B7FB6D7ED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61204" y="5483702"/>
            <a:ext cx="269923" cy="189349"/>
          </a:xfrm>
          <a:prstGeom prst="rect">
            <a:avLst/>
          </a:prstGeom>
        </p:spPr>
      </p:pic>
      <p:pic>
        <p:nvPicPr>
          <p:cNvPr id="24" name="Picture 23">
            <a:extLst>
              <a:ext uri="{FF2B5EF4-FFF2-40B4-BE49-F238E27FC236}">
                <a16:creationId xmlns:a16="http://schemas.microsoft.com/office/drawing/2014/main" id="{D63BD8BD-3128-4E7D-A4FA-145AAC3ECB1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45889" y="5782152"/>
            <a:ext cx="300551" cy="300551"/>
          </a:xfrm>
          <a:prstGeom prst="rect">
            <a:avLst/>
          </a:prstGeom>
        </p:spPr>
      </p:pic>
      <p:sp>
        <p:nvSpPr>
          <p:cNvPr id="5" name="Rectangle 4">
            <a:extLst>
              <a:ext uri="{FF2B5EF4-FFF2-40B4-BE49-F238E27FC236}">
                <a16:creationId xmlns:a16="http://schemas.microsoft.com/office/drawing/2014/main" id="{F9F7FEDB-1572-4BCA-B912-A2B7487D23C6}"/>
              </a:ext>
            </a:extLst>
          </p:cNvPr>
          <p:cNvSpPr/>
          <p:nvPr/>
        </p:nvSpPr>
        <p:spPr>
          <a:xfrm>
            <a:off x="5084763" y="4753365"/>
            <a:ext cx="2055408" cy="253916"/>
          </a:xfrm>
          <a:prstGeom prst="rect">
            <a:avLst/>
          </a:prstGeom>
        </p:spPr>
        <p:txBody>
          <a:bodyPr wrap="square">
            <a:spAutoFit/>
          </a:bodyPr>
          <a:lstStyle/>
          <a:p>
            <a:r>
              <a:rPr lang="en-US" sz="1050" dirty="0">
                <a:solidFill>
                  <a:schemeClr val="tx2">
                    <a:lumMod val="50000"/>
                  </a:schemeClr>
                </a:solidFill>
              </a:rPr>
              <a:t>@</a:t>
            </a:r>
            <a:r>
              <a:rPr lang="en-US" sz="1050" dirty="0" err="1">
                <a:solidFill>
                  <a:schemeClr val="tx2">
                    <a:lumMod val="50000"/>
                  </a:schemeClr>
                </a:solidFill>
              </a:rPr>
              <a:t>lupusresearchalliance</a:t>
            </a:r>
            <a:endParaRPr lang="en-US" sz="1050" dirty="0">
              <a:solidFill>
                <a:schemeClr val="tx2">
                  <a:lumMod val="50000"/>
                </a:schemeClr>
              </a:solidFill>
            </a:endParaRPr>
          </a:p>
        </p:txBody>
      </p:sp>
      <p:sp>
        <p:nvSpPr>
          <p:cNvPr id="12" name="Rectangle 11">
            <a:extLst>
              <a:ext uri="{FF2B5EF4-FFF2-40B4-BE49-F238E27FC236}">
                <a16:creationId xmlns:a16="http://schemas.microsoft.com/office/drawing/2014/main" id="{B1FFDA90-C07D-4C69-B6FD-71BFA735D88D}"/>
              </a:ext>
            </a:extLst>
          </p:cNvPr>
          <p:cNvSpPr/>
          <p:nvPr/>
        </p:nvSpPr>
        <p:spPr>
          <a:xfrm>
            <a:off x="5085090" y="5069417"/>
            <a:ext cx="1219200" cy="261610"/>
          </a:xfrm>
          <a:prstGeom prst="rect">
            <a:avLst/>
          </a:prstGeom>
        </p:spPr>
        <p:txBody>
          <a:bodyPr wrap="square">
            <a:spAutoFit/>
          </a:bodyPr>
          <a:lstStyle/>
          <a:p>
            <a:r>
              <a:rPr lang="en-US" sz="1100" dirty="0">
                <a:solidFill>
                  <a:schemeClr val="tx2">
                    <a:lumMod val="50000"/>
                  </a:schemeClr>
                </a:solidFill>
              </a:rPr>
              <a:t>@</a:t>
            </a:r>
            <a:r>
              <a:rPr lang="en-US" sz="1100" dirty="0" err="1">
                <a:solidFill>
                  <a:schemeClr val="tx2">
                    <a:lumMod val="50000"/>
                  </a:schemeClr>
                </a:solidFill>
              </a:rPr>
              <a:t>LupusResearch</a:t>
            </a:r>
            <a:endParaRPr lang="en-US" sz="1100" dirty="0">
              <a:solidFill>
                <a:schemeClr val="tx2">
                  <a:lumMod val="50000"/>
                </a:schemeClr>
              </a:solidFill>
            </a:endParaRPr>
          </a:p>
        </p:txBody>
      </p:sp>
      <p:sp>
        <p:nvSpPr>
          <p:cNvPr id="13" name="TextBox 12">
            <a:extLst>
              <a:ext uri="{FF2B5EF4-FFF2-40B4-BE49-F238E27FC236}">
                <a16:creationId xmlns:a16="http://schemas.microsoft.com/office/drawing/2014/main" id="{33E412FF-DF83-4D44-B354-87007FD5D57B}"/>
              </a:ext>
            </a:extLst>
          </p:cNvPr>
          <p:cNvSpPr txBox="1"/>
          <p:nvPr/>
        </p:nvSpPr>
        <p:spPr>
          <a:xfrm>
            <a:off x="5111022" y="5444751"/>
            <a:ext cx="1524000" cy="246221"/>
          </a:xfrm>
          <a:prstGeom prst="rect">
            <a:avLst/>
          </a:prstGeom>
          <a:noFill/>
        </p:spPr>
        <p:txBody>
          <a:bodyPr wrap="square" rtlCol="0">
            <a:spAutoFit/>
          </a:bodyPr>
          <a:lstStyle/>
          <a:p>
            <a:r>
              <a:rPr lang="en-US" sz="1000" dirty="0">
                <a:solidFill>
                  <a:schemeClr val="tx2">
                    <a:lumMod val="50000"/>
                  </a:schemeClr>
                </a:solidFill>
              </a:rPr>
              <a:t>Lupus Research Alliance</a:t>
            </a:r>
          </a:p>
        </p:txBody>
      </p:sp>
      <p:sp>
        <p:nvSpPr>
          <p:cNvPr id="15" name="TextBox 14">
            <a:extLst>
              <a:ext uri="{FF2B5EF4-FFF2-40B4-BE49-F238E27FC236}">
                <a16:creationId xmlns:a16="http://schemas.microsoft.com/office/drawing/2014/main" id="{7048F3F5-5397-4662-8C68-7410FB000356}"/>
              </a:ext>
            </a:extLst>
          </p:cNvPr>
          <p:cNvSpPr txBox="1"/>
          <p:nvPr/>
        </p:nvSpPr>
        <p:spPr>
          <a:xfrm>
            <a:off x="5090303" y="5805469"/>
            <a:ext cx="1555234" cy="253916"/>
          </a:xfrm>
          <a:prstGeom prst="rect">
            <a:avLst/>
          </a:prstGeom>
          <a:noFill/>
        </p:spPr>
        <p:txBody>
          <a:bodyPr wrap="none" rtlCol="0">
            <a:spAutoFit/>
          </a:bodyPr>
          <a:lstStyle/>
          <a:p>
            <a:r>
              <a:rPr lang="en-US" sz="1050" dirty="0">
                <a:solidFill>
                  <a:schemeClr val="tx2">
                    <a:lumMod val="50000"/>
                  </a:schemeClr>
                </a:solidFill>
              </a:rPr>
              <a:t>@</a:t>
            </a:r>
            <a:r>
              <a:rPr lang="en-US" sz="1050" dirty="0" err="1">
                <a:solidFill>
                  <a:schemeClr val="tx2">
                    <a:lumMod val="50000"/>
                  </a:schemeClr>
                </a:solidFill>
              </a:rPr>
              <a:t>LupusResearchAlliance</a:t>
            </a:r>
            <a:endParaRPr lang="en-US" sz="1050" dirty="0">
              <a:solidFill>
                <a:schemeClr val="tx2">
                  <a:lumMod val="50000"/>
                </a:schemeClr>
              </a:solidFill>
            </a:endParaRPr>
          </a:p>
        </p:txBody>
      </p:sp>
    </p:spTree>
    <p:extLst>
      <p:ext uri="{BB962C8B-B14F-4D97-AF65-F5344CB8AC3E}">
        <p14:creationId xmlns:p14="http://schemas.microsoft.com/office/powerpoint/2010/main" val="176323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348BEDC-2787-E246-940D-AA0FC7E5F57F}"/>
              </a:ext>
            </a:extLst>
          </p:cNvPr>
          <p:cNvPicPr>
            <a:picLocks noChangeAspect="1"/>
          </p:cNvPicPr>
          <p:nvPr/>
        </p:nvPicPr>
        <p:blipFill>
          <a:blip r:embed="rId3"/>
          <a:stretch>
            <a:fillRect/>
          </a:stretch>
        </p:blipFill>
        <p:spPr>
          <a:xfrm>
            <a:off x="5791199" y="1752600"/>
            <a:ext cx="1981200" cy="1981200"/>
          </a:xfrm>
          <a:prstGeom prst="ellipse">
            <a:avLst/>
          </a:prstGeom>
        </p:spPr>
      </p:pic>
      <p:sp>
        <p:nvSpPr>
          <p:cNvPr id="4" name="Title 1">
            <a:extLst>
              <a:ext uri="{FF2B5EF4-FFF2-40B4-BE49-F238E27FC236}">
                <a16:creationId xmlns:a16="http://schemas.microsoft.com/office/drawing/2014/main" id="{4D93C15A-B67D-3741-AD44-E0411985D820}"/>
              </a:ext>
            </a:extLst>
          </p:cNvPr>
          <p:cNvSpPr>
            <a:spLocks noGrp="1"/>
          </p:cNvSpPr>
          <p:nvPr>
            <p:ph type="title"/>
          </p:nvPr>
        </p:nvSpPr>
        <p:spPr/>
        <p:txBody>
          <a:bodyPr>
            <a:normAutofit/>
          </a:bodyPr>
          <a:lstStyle/>
          <a:p>
            <a:r>
              <a:rPr lang="en-US" sz="2800" b="1" dirty="0">
                <a:solidFill>
                  <a:srgbClr val="9E247B"/>
                </a:solidFill>
                <a:ea typeface="Arial Narrow" charset="0"/>
              </a:rPr>
              <a:t>Learn about clinical trials</a:t>
            </a:r>
            <a:endParaRPr lang="en-US" sz="2800" b="1" strike="sngStrike" dirty="0">
              <a:solidFill>
                <a:srgbClr val="9E247B"/>
              </a:solidFill>
              <a:ea typeface="Arial Narrow" charset="0"/>
            </a:endParaRPr>
          </a:p>
        </p:txBody>
      </p:sp>
      <p:sp>
        <p:nvSpPr>
          <p:cNvPr id="2" name="Slide Number Placeholder 1">
            <a:extLst>
              <a:ext uri="{FF2B5EF4-FFF2-40B4-BE49-F238E27FC236}">
                <a16:creationId xmlns:a16="http://schemas.microsoft.com/office/drawing/2014/main" id="{7ECAA3BF-A2F3-2741-B700-6F021F607253}"/>
              </a:ext>
            </a:extLst>
          </p:cNvPr>
          <p:cNvSpPr>
            <a:spLocks noGrp="1"/>
          </p:cNvSpPr>
          <p:nvPr>
            <p:ph type="sldNum" sz="quarter" idx="12"/>
          </p:nvPr>
        </p:nvSpPr>
        <p:spPr/>
        <p:txBody>
          <a:bodyPr/>
          <a:lstStyle/>
          <a:p>
            <a:fld id="{E202347D-AEF4-524F-BCCC-AD9564A3394E}" type="slidenum">
              <a:rPr lang="en-US" smtClean="0"/>
              <a:t>15</a:t>
            </a:fld>
            <a:endParaRPr lang="en-US"/>
          </a:p>
        </p:txBody>
      </p:sp>
      <p:sp>
        <p:nvSpPr>
          <p:cNvPr id="8" name="Content Placeholder 4">
            <a:extLst>
              <a:ext uri="{FF2B5EF4-FFF2-40B4-BE49-F238E27FC236}">
                <a16:creationId xmlns:a16="http://schemas.microsoft.com/office/drawing/2014/main" id="{3D3C9514-48B1-6748-AE6C-FF297EE41B7F}"/>
              </a:ext>
            </a:extLst>
          </p:cNvPr>
          <p:cNvSpPr txBox="1">
            <a:spLocks/>
          </p:cNvSpPr>
          <p:nvPr/>
        </p:nvSpPr>
        <p:spPr bwMode="auto">
          <a:xfrm>
            <a:off x="656724" y="1690689"/>
            <a:ext cx="4724400" cy="4389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buClr>
                <a:srgbClr val="DE2235"/>
              </a:buClr>
            </a:pPr>
            <a:r>
              <a:rPr lang="en-US" b="1" dirty="0">
                <a:solidFill>
                  <a:schemeClr val="bg2">
                    <a:lumMod val="50000"/>
                  </a:schemeClr>
                </a:solidFill>
              </a:rPr>
              <a:t>What is the purpose of a clinical trial? </a:t>
            </a:r>
          </a:p>
          <a:p>
            <a:pPr lvl="1">
              <a:spcBef>
                <a:spcPts val="900"/>
              </a:spcBef>
              <a:buClr>
                <a:srgbClr val="DE2235"/>
              </a:buClr>
            </a:pPr>
            <a:r>
              <a:rPr lang="en-US" dirty="0">
                <a:solidFill>
                  <a:schemeClr val="bg2">
                    <a:lumMod val="50000"/>
                  </a:schemeClr>
                </a:solidFill>
              </a:rPr>
              <a:t>Clinical trials help to answer the question, “will this drug help people and is it safe?” </a:t>
            </a:r>
          </a:p>
          <a:p>
            <a:pPr>
              <a:spcBef>
                <a:spcPts val="900"/>
              </a:spcBef>
              <a:buClr>
                <a:srgbClr val="DE2235"/>
              </a:buClr>
            </a:pPr>
            <a:r>
              <a:rPr lang="en-US" b="1" dirty="0">
                <a:solidFill>
                  <a:schemeClr val="bg2">
                    <a:lumMod val="50000"/>
                  </a:schemeClr>
                </a:solidFill>
              </a:rPr>
              <a:t>Clinical trial volunteers work with researchers to find safer, more effective ways to </a:t>
            </a:r>
            <a:r>
              <a:rPr lang="en-US" b="1" i="1" dirty="0">
                <a:solidFill>
                  <a:schemeClr val="bg2">
                    <a:lumMod val="50000"/>
                  </a:schemeClr>
                </a:solidFill>
              </a:rPr>
              <a:t>diagnose, prevent, and ultimately cure </a:t>
            </a:r>
            <a:r>
              <a:rPr lang="en-US" b="1" dirty="0">
                <a:solidFill>
                  <a:schemeClr val="bg2">
                    <a:lumMod val="50000"/>
                  </a:schemeClr>
                </a:solidFill>
              </a:rPr>
              <a:t>lupus</a:t>
            </a:r>
          </a:p>
          <a:p>
            <a:pPr>
              <a:spcBef>
                <a:spcPts val="900"/>
              </a:spcBef>
              <a:buClr>
                <a:srgbClr val="DE2235"/>
              </a:buClr>
            </a:pPr>
            <a:r>
              <a:rPr lang="en-US" b="1" dirty="0">
                <a:solidFill>
                  <a:schemeClr val="bg2">
                    <a:lumMod val="50000"/>
                  </a:schemeClr>
                </a:solidFill>
              </a:rPr>
              <a:t>In 2016, the </a:t>
            </a:r>
            <a:r>
              <a:rPr lang="en-US" b="1" dirty="0">
                <a:solidFill>
                  <a:srgbClr val="4B207A"/>
                </a:solidFill>
              </a:rPr>
              <a:t>Lupus Research Alliance </a:t>
            </a:r>
            <a:r>
              <a:rPr lang="en-US" b="1" dirty="0">
                <a:solidFill>
                  <a:schemeClr val="bg2">
                    <a:lumMod val="50000"/>
                  </a:schemeClr>
                </a:solidFill>
              </a:rPr>
              <a:t>launched the </a:t>
            </a:r>
            <a:r>
              <a:rPr lang="en-US" b="1" i="1" u="sng" dirty="0">
                <a:solidFill>
                  <a:srgbClr val="4B207A"/>
                </a:solidFill>
              </a:rPr>
              <a:t>Lupus Clinical Investigators Network (</a:t>
            </a:r>
            <a:r>
              <a:rPr lang="en-US" b="1" i="1" u="sng" dirty="0" err="1">
                <a:solidFill>
                  <a:srgbClr val="4B207A"/>
                </a:solidFill>
              </a:rPr>
              <a:t>LuCIN</a:t>
            </a:r>
            <a:r>
              <a:rPr lang="en-US" b="1" i="1" u="sng" dirty="0">
                <a:solidFill>
                  <a:srgbClr val="4B207A"/>
                </a:solidFill>
              </a:rPr>
              <a:t>)</a:t>
            </a:r>
          </a:p>
          <a:p>
            <a:pPr>
              <a:spcBef>
                <a:spcPts val="900"/>
              </a:spcBef>
              <a:buClr>
                <a:srgbClr val="DE2235"/>
              </a:buClr>
            </a:pPr>
            <a:endParaRPr lang="en-US" b="1" u="sng" dirty="0">
              <a:solidFill>
                <a:schemeClr val="bg2">
                  <a:lumMod val="50000"/>
                </a:schemeClr>
              </a:solidFill>
            </a:endParaRPr>
          </a:p>
          <a:p>
            <a:pPr marL="0" indent="0">
              <a:spcBef>
                <a:spcPts val="900"/>
              </a:spcBef>
              <a:buClr>
                <a:srgbClr val="DE2235"/>
              </a:buClr>
              <a:buNone/>
            </a:pPr>
            <a:r>
              <a:rPr lang="en-US" b="1" dirty="0">
                <a:solidFill>
                  <a:schemeClr val="bg2">
                    <a:lumMod val="50000"/>
                  </a:schemeClr>
                </a:solidFill>
              </a:rPr>
              <a:t>For more information or to find a trial near you, go to: </a:t>
            </a:r>
            <a:r>
              <a:rPr lang="en-US" b="1" dirty="0">
                <a:solidFill>
                  <a:srgbClr val="9E247B"/>
                </a:solidFill>
              </a:rPr>
              <a:t>lupusresearch.org/trials</a:t>
            </a:r>
          </a:p>
          <a:p>
            <a:pPr>
              <a:spcBef>
                <a:spcPts val="900"/>
              </a:spcBef>
              <a:buClr>
                <a:srgbClr val="DE2235"/>
              </a:buClr>
            </a:pPr>
            <a:endParaRPr lang="en-US" b="1" dirty="0">
              <a:solidFill>
                <a:schemeClr val="bg2">
                  <a:lumMod val="50000"/>
                </a:schemeClr>
              </a:solidFill>
            </a:endParaRPr>
          </a:p>
          <a:p>
            <a:pPr lvl="1">
              <a:spcBef>
                <a:spcPts val="900"/>
              </a:spcBef>
              <a:buClr>
                <a:srgbClr val="DE2235"/>
              </a:buClr>
            </a:pPr>
            <a:endParaRPr lang="en-US" b="1" dirty="0">
              <a:solidFill>
                <a:schemeClr val="bg2">
                  <a:lumMod val="50000"/>
                </a:schemeClr>
              </a:solidFill>
            </a:endParaRPr>
          </a:p>
        </p:txBody>
      </p:sp>
      <p:sp>
        <p:nvSpPr>
          <p:cNvPr id="21" name="Rounded Rectangular Callout 20">
            <a:extLst>
              <a:ext uri="{FF2B5EF4-FFF2-40B4-BE49-F238E27FC236}">
                <a16:creationId xmlns:a16="http://schemas.microsoft.com/office/drawing/2014/main" id="{C29E9607-844A-5D40-B87B-1178D05C98A3}"/>
              </a:ext>
            </a:extLst>
          </p:cNvPr>
          <p:cNvSpPr/>
          <p:nvPr/>
        </p:nvSpPr>
        <p:spPr>
          <a:xfrm>
            <a:off x="5447042" y="3995150"/>
            <a:ext cx="3199146" cy="1595758"/>
          </a:xfrm>
          <a:prstGeom prst="wedgeRoundRectCallout">
            <a:avLst>
              <a:gd name="adj1" fmla="val -7371"/>
              <a:gd name="adj2" fmla="val -94938"/>
              <a:gd name="adj3" fmla="val 16667"/>
            </a:avLst>
          </a:prstGeom>
          <a:solidFill>
            <a:srgbClr val="4B2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i="1" dirty="0">
                <a:latin typeface="Arial" panose="020B0604020202020204" pitchFamily="34" charset="0"/>
                <a:cs typeface="Arial" panose="020B0604020202020204" pitchFamily="34" charset="0"/>
              </a:rPr>
              <a:t>Emotionally, taking part in a trial is very empowering. I feel like I have a sense of responsibility to the lupus community to do everything I can to help everyone dealing with this disease. – </a:t>
            </a:r>
            <a:r>
              <a:rPr lang="en-US" sz="1400" i="1" dirty="0" err="1">
                <a:latin typeface="Arial" panose="020B0604020202020204" pitchFamily="34" charset="0"/>
                <a:cs typeface="Arial" panose="020B0604020202020204" pitchFamily="34" charset="0"/>
              </a:rPr>
              <a:t>Kaamilah</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01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918107-EF9B-2546-9445-63A78D4C516B}"/>
              </a:ext>
            </a:extLst>
          </p:cNvPr>
          <p:cNvPicPr>
            <a:picLocks noChangeAspect="1"/>
          </p:cNvPicPr>
          <p:nvPr/>
        </p:nvPicPr>
        <p:blipFill rotWithShape="1">
          <a:blip r:embed="rId3"/>
          <a:srcRect l="436"/>
          <a:stretch/>
        </p:blipFill>
        <p:spPr>
          <a:xfrm>
            <a:off x="4290040" y="1719020"/>
            <a:ext cx="2822314" cy="3662745"/>
          </a:xfrm>
          <a:prstGeom prst="rect">
            <a:avLst/>
          </a:prstGeom>
          <a:ln>
            <a:noFill/>
          </a:ln>
          <a:effectLst>
            <a:outerShdw blurRad="139700" dist="38100" dir="2700000" algn="tl" rotWithShape="0">
              <a:prstClr val="black">
                <a:alpha val="40000"/>
              </a:prstClr>
            </a:outerShdw>
          </a:effectLst>
        </p:spPr>
      </p:pic>
      <p:pic>
        <p:nvPicPr>
          <p:cNvPr id="8" name="Picture 7">
            <a:extLst>
              <a:ext uri="{FF2B5EF4-FFF2-40B4-BE49-F238E27FC236}">
                <a16:creationId xmlns:a16="http://schemas.microsoft.com/office/drawing/2014/main" id="{B520B8DD-AEBF-AF45-8A66-43110036001C}"/>
              </a:ext>
            </a:extLst>
          </p:cNvPr>
          <p:cNvPicPr>
            <a:picLocks noChangeAspect="1"/>
          </p:cNvPicPr>
          <p:nvPr/>
        </p:nvPicPr>
        <p:blipFill>
          <a:blip r:embed="rId4"/>
          <a:stretch>
            <a:fillRect/>
          </a:stretch>
        </p:blipFill>
        <p:spPr>
          <a:xfrm>
            <a:off x="5714999" y="2479222"/>
            <a:ext cx="2833203" cy="3662744"/>
          </a:xfrm>
          <a:prstGeom prst="rect">
            <a:avLst/>
          </a:prstGeom>
          <a:ln>
            <a:noFill/>
          </a:ln>
          <a:effectLst>
            <a:outerShdw blurRad="139700" dist="38100" dir="2700000" algn="tl" rotWithShape="0">
              <a:prstClr val="black">
                <a:alpha val="40000"/>
              </a:prstClr>
            </a:outerShdw>
          </a:effectLst>
        </p:spPr>
      </p:pic>
      <p:sp>
        <p:nvSpPr>
          <p:cNvPr id="75779" name="Title 1"/>
          <p:cNvSpPr>
            <a:spLocks noGrp="1"/>
          </p:cNvSpPr>
          <p:nvPr>
            <p:ph type="title"/>
          </p:nvPr>
        </p:nvSpPr>
        <p:spPr/>
        <p:txBody>
          <a:bodyPr>
            <a:normAutofit/>
          </a:bodyPr>
          <a:lstStyle/>
          <a:p>
            <a:r>
              <a:rPr lang="en-US" sz="2800" b="1" dirty="0">
                <a:solidFill>
                  <a:srgbClr val="9E247B"/>
                </a:solidFill>
                <a:ea typeface="Arial Narrow" charset="0"/>
              </a:rPr>
              <a:t>To learn more</a:t>
            </a:r>
            <a:endParaRPr lang="en-US" sz="2800" b="1" dirty="0">
              <a:latin typeface="Arial Narrow" charset="0"/>
              <a:ea typeface="Arial Narrow" charset="0"/>
              <a:cs typeface="Arial Narrow" charset="0"/>
            </a:endParaRPr>
          </a:p>
        </p:txBody>
      </p:sp>
      <p:sp>
        <p:nvSpPr>
          <p:cNvPr id="2" name="Slide Number Placeholder 1">
            <a:extLst>
              <a:ext uri="{FF2B5EF4-FFF2-40B4-BE49-F238E27FC236}">
                <a16:creationId xmlns:a16="http://schemas.microsoft.com/office/drawing/2014/main" id="{565B00B9-D2FA-8F43-9EA6-FBF20B649964}"/>
              </a:ext>
            </a:extLst>
          </p:cNvPr>
          <p:cNvSpPr>
            <a:spLocks noGrp="1"/>
          </p:cNvSpPr>
          <p:nvPr>
            <p:ph type="sldNum" sz="quarter" idx="12"/>
          </p:nvPr>
        </p:nvSpPr>
        <p:spPr/>
        <p:txBody>
          <a:bodyPr/>
          <a:lstStyle/>
          <a:p>
            <a:fld id="{E202347D-AEF4-524F-BCCC-AD9564A3394E}" type="slidenum">
              <a:rPr lang="en-US" smtClean="0"/>
              <a:t>16</a:t>
            </a:fld>
            <a:endParaRPr lang="en-US"/>
          </a:p>
        </p:txBody>
      </p:sp>
      <p:sp>
        <p:nvSpPr>
          <p:cNvPr id="5" name="Content Placeholder 4"/>
          <p:cNvSpPr txBox="1">
            <a:spLocks/>
          </p:cNvSpPr>
          <p:nvPr/>
        </p:nvSpPr>
        <p:spPr bwMode="auto">
          <a:xfrm>
            <a:off x="452587" y="2481020"/>
            <a:ext cx="3662213" cy="231306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buClr>
                <a:srgbClr val="DE2235"/>
              </a:buClr>
            </a:pPr>
            <a:r>
              <a:rPr lang="en-US" sz="2000" b="1" dirty="0">
                <a:solidFill>
                  <a:schemeClr val="bg2">
                    <a:lumMod val="50000"/>
                  </a:schemeClr>
                </a:solidFill>
              </a:rPr>
              <a:t>Lupus Research Alliance: </a:t>
            </a:r>
            <a:r>
              <a:rPr lang="en-US" sz="2000" b="1" dirty="0" err="1">
                <a:solidFill>
                  <a:srgbClr val="9E247B"/>
                </a:solidFill>
              </a:rPr>
              <a:t>lupusresearch.org</a:t>
            </a:r>
            <a:r>
              <a:rPr lang="en-US" sz="2000" b="1" dirty="0">
                <a:solidFill>
                  <a:srgbClr val="9E247B"/>
                </a:solidFill>
              </a:rPr>
              <a:t> </a:t>
            </a:r>
          </a:p>
          <a:p>
            <a:pPr>
              <a:spcBef>
                <a:spcPts val="1500"/>
              </a:spcBef>
              <a:buClr>
                <a:srgbClr val="DE2235"/>
              </a:buClr>
            </a:pPr>
            <a:r>
              <a:rPr lang="en-US" sz="2000" b="1" dirty="0">
                <a:solidFill>
                  <a:schemeClr val="bg2">
                    <a:lumMod val="50000"/>
                  </a:schemeClr>
                </a:solidFill>
              </a:rPr>
              <a:t>Lupus Clinical Trials: </a:t>
            </a:r>
            <a:r>
              <a:rPr lang="en-US" sz="2000" b="1" dirty="0" err="1">
                <a:solidFill>
                  <a:srgbClr val="9E247B"/>
                </a:solidFill>
              </a:rPr>
              <a:t>lupusresearch.org</a:t>
            </a:r>
            <a:r>
              <a:rPr lang="en-US" sz="2000" b="1" dirty="0">
                <a:solidFill>
                  <a:srgbClr val="9E247B"/>
                </a:solidFill>
              </a:rPr>
              <a:t>/trials</a:t>
            </a:r>
          </a:p>
          <a:p>
            <a:pPr>
              <a:spcBef>
                <a:spcPts val="1500"/>
              </a:spcBef>
              <a:buClr>
                <a:srgbClr val="DE2235"/>
              </a:buClr>
            </a:pPr>
            <a:r>
              <a:rPr lang="en-US" sz="2000" b="1" dirty="0">
                <a:solidFill>
                  <a:schemeClr val="bg2">
                    <a:lumMod val="50000"/>
                  </a:schemeClr>
                </a:solidFill>
              </a:rPr>
              <a:t>Get the Facts on Lupus Handout</a:t>
            </a:r>
          </a:p>
          <a:p>
            <a:pPr>
              <a:spcBef>
                <a:spcPts val="900"/>
              </a:spcBef>
              <a:buClr>
                <a:srgbClr val="DE2235"/>
              </a:buClr>
            </a:pPr>
            <a:endParaRPr lang="en-US" sz="2000" b="1" dirty="0">
              <a:solidFill>
                <a:schemeClr val="bg2">
                  <a:lumMod val="50000"/>
                </a:schemeClr>
              </a:solidFill>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2895600"/>
            <a:ext cx="9144000" cy="830997"/>
          </a:xfrm>
          <a:prstGeom prst="rect">
            <a:avLst/>
          </a:prstGeom>
        </p:spPr>
        <p:txBody>
          <a:bodyPr wrap="square">
            <a:spAutoFit/>
          </a:bodyPr>
          <a:lstStyle/>
          <a:p>
            <a:pPr algn="ctr"/>
            <a:r>
              <a:rPr lang="en-US" sz="4800" b="1" dirty="0">
                <a:solidFill>
                  <a:srgbClr val="9E247B"/>
                </a:solidFill>
                <a:latin typeface="Arial"/>
                <a:ea typeface="Arial Narrow" charset="0"/>
                <a:cs typeface="Arial"/>
              </a:rPr>
              <a:t>QUESTIONS?</a:t>
            </a:r>
            <a:endParaRPr lang="en-US" sz="4800" dirty="0">
              <a:latin typeface="Arial"/>
              <a:cs typeface="Arial"/>
            </a:endParaRPr>
          </a:p>
        </p:txBody>
      </p:sp>
      <p:sp>
        <p:nvSpPr>
          <p:cNvPr id="3" name="Slide Number Placeholder 2">
            <a:extLst>
              <a:ext uri="{FF2B5EF4-FFF2-40B4-BE49-F238E27FC236}">
                <a16:creationId xmlns:a16="http://schemas.microsoft.com/office/drawing/2014/main" id="{C03AB38A-A504-7448-8B51-07E5C53AE2A6}"/>
              </a:ext>
            </a:extLst>
          </p:cNvPr>
          <p:cNvSpPr>
            <a:spLocks noGrp="1"/>
          </p:cNvSpPr>
          <p:nvPr>
            <p:ph type="sldNum" sz="quarter" idx="12"/>
          </p:nvPr>
        </p:nvSpPr>
        <p:spPr/>
        <p:txBody>
          <a:bodyPr/>
          <a:lstStyle/>
          <a:p>
            <a:fld id="{E202347D-AEF4-524F-BCCC-AD9564A3394E}" type="slidenum">
              <a:rPr lang="en-US" smtClean="0"/>
              <a:t>17</a:t>
            </a:fld>
            <a:endParaRPr lang="en-US"/>
          </a:p>
        </p:txBody>
      </p:sp>
      <p:pic>
        <p:nvPicPr>
          <p:cNvPr id="5" name="Picture 4">
            <a:extLst>
              <a:ext uri="{FF2B5EF4-FFF2-40B4-BE49-F238E27FC236}">
                <a16:creationId xmlns:a16="http://schemas.microsoft.com/office/drawing/2014/main" id="{AE38E33E-D141-9F43-A5F5-82DD5CC381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48600" y="998614"/>
            <a:ext cx="1140859" cy="707755"/>
          </a:xfrm>
          <a:prstGeom prst="rect">
            <a:avLst/>
          </a:prstGeom>
        </p:spPr>
      </p:pic>
      <p:pic>
        <p:nvPicPr>
          <p:cNvPr id="6" name="Picture 5">
            <a:extLst>
              <a:ext uri="{FF2B5EF4-FFF2-40B4-BE49-F238E27FC236}">
                <a16:creationId xmlns:a16="http://schemas.microsoft.com/office/drawing/2014/main" id="{B992BB6A-DC76-5447-969A-B20E79CBB39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42473" y="1079637"/>
            <a:ext cx="1910394" cy="36262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CCBA-2A3E-D548-B6B4-699348DAB8F7}"/>
              </a:ext>
            </a:extLst>
          </p:cNvPr>
          <p:cNvSpPr>
            <a:spLocks noGrp="1"/>
          </p:cNvSpPr>
          <p:nvPr>
            <p:ph type="title"/>
          </p:nvPr>
        </p:nvSpPr>
        <p:spPr>
          <a:xfrm>
            <a:off x="1162050" y="2901950"/>
            <a:ext cx="3505200" cy="457200"/>
          </a:xfrm>
        </p:spPr>
        <p:txBody>
          <a:bodyPr anchor="t">
            <a:normAutofit fontScale="90000"/>
          </a:bodyPr>
          <a:lstStyle/>
          <a:p>
            <a:r>
              <a:rPr lang="en-US" sz="2000" dirty="0">
                <a:solidFill>
                  <a:schemeClr val="bg2">
                    <a:lumMod val="50000"/>
                  </a:schemeClr>
                </a:solidFill>
              </a:rPr>
              <a:t>Materials made possible by:</a:t>
            </a:r>
          </a:p>
        </p:txBody>
      </p:sp>
      <p:sp>
        <p:nvSpPr>
          <p:cNvPr id="3" name="Slide Number Placeholder 2">
            <a:extLst>
              <a:ext uri="{FF2B5EF4-FFF2-40B4-BE49-F238E27FC236}">
                <a16:creationId xmlns:a16="http://schemas.microsoft.com/office/drawing/2014/main" id="{0CECD91A-94FE-7541-B235-9C75327913C4}"/>
              </a:ext>
            </a:extLst>
          </p:cNvPr>
          <p:cNvSpPr>
            <a:spLocks noGrp="1"/>
          </p:cNvSpPr>
          <p:nvPr>
            <p:ph type="sldNum" sz="quarter" idx="12"/>
          </p:nvPr>
        </p:nvSpPr>
        <p:spPr/>
        <p:txBody>
          <a:bodyPr/>
          <a:lstStyle/>
          <a:p>
            <a:fld id="{E202347D-AEF4-524F-BCCC-AD9564A3394E}" type="slidenum">
              <a:rPr lang="en-US" smtClean="0"/>
              <a:t>18</a:t>
            </a:fld>
            <a:endParaRPr lang="en-US"/>
          </a:p>
        </p:txBody>
      </p:sp>
      <p:pic>
        <p:nvPicPr>
          <p:cNvPr id="5" name="Picture 4">
            <a:extLst>
              <a:ext uri="{FF2B5EF4-FFF2-40B4-BE49-F238E27FC236}">
                <a16:creationId xmlns:a16="http://schemas.microsoft.com/office/drawing/2014/main" id="{C7D0FE4B-122A-B84C-887E-4C79617EAFD5}"/>
              </a:ext>
            </a:extLst>
          </p:cNvPr>
          <p:cNvPicPr>
            <a:picLocks noChangeAspect="1"/>
          </p:cNvPicPr>
          <p:nvPr/>
        </p:nvPicPr>
        <p:blipFill>
          <a:blip r:embed="rId3"/>
          <a:stretch>
            <a:fillRect/>
          </a:stretch>
        </p:blipFill>
        <p:spPr>
          <a:xfrm>
            <a:off x="4876800" y="2743200"/>
            <a:ext cx="2611628" cy="615950"/>
          </a:xfrm>
          <a:prstGeom prst="rect">
            <a:avLst/>
          </a:prstGeom>
        </p:spPr>
      </p:pic>
      <p:sp>
        <p:nvSpPr>
          <p:cNvPr id="6" name="Title 1">
            <a:extLst>
              <a:ext uri="{FF2B5EF4-FFF2-40B4-BE49-F238E27FC236}">
                <a16:creationId xmlns:a16="http://schemas.microsoft.com/office/drawing/2014/main" id="{6FC28A7B-178D-DB4F-9418-FDC57793399D}"/>
              </a:ext>
            </a:extLst>
          </p:cNvPr>
          <p:cNvSpPr txBox="1">
            <a:spLocks/>
          </p:cNvSpPr>
          <p:nvPr/>
        </p:nvSpPr>
        <p:spPr>
          <a:xfrm>
            <a:off x="990600" y="5715000"/>
            <a:ext cx="7886700" cy="84220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Arial"/>
                <a:ea typeface="+mj-ea"/>
                <a:cs typeface="Arial"/>
              </a:defRPr>
            </a:lvl1pPr>
          </a:lstStyle>
          <a:p>
            <a:pPr fontAlgn="auto">
              <a:lnSpc>
                <a:spcPct val="120000"/>
              </a:lnSpc>
              <a:spcAft>
                <a:spcPts val="0"/>
              </a:spcAft>
            </a:pPr>
            <a:r>
              <a:rPr lang="en-US" sz="900" dirty="0">
                <a:solidFill>
                  <a:schemeClr val="bg2">
                    <a:lumMod val="50000"/>
                  </a:schemeClr>
                </a:solidFill>
              </a:rPr>
              <a:t>Mallinckrodt, the “M” brand mark and the Mallinckrodt Pharmaceuticals logo are trademarks of a Mallinckrodt company. </a:t>
            </a:r>
            <a:br>
              <a:rPr lang="en-US" sz="900" dirty="0">
                <a:solidFill>
                  <a:schemeClr val="bg2">
                    <a:lumMod val="50000"/>
                  </a:schemeClr>
                </a:solidFill>
              </a:rPr>
            </a:br>
            <a:r>
              <a:rPr lang="en-US" sz="900" dirty="0">
                <a:solidFill>
                  <a:schemeClr val="bg2">
                    <a:lumMod val="50000"/>
                  </a:schemeClr>
                </a:solidFill>
              </a:rPr>
              <a:t>© 2018 Mallinckrodt. US MARC/RHE/1018/0005 10/2018</a:t>
            </a:r>
          </a:p>
        </p:txBody>
      </p:sp>
    </p:spTree>
    <p:extLst>
      <p:ext uri="{BB962C8B-B14F-4D97-AF65-F5344CB8AC3E}">
        <p14:creationId xmlns:p14="http://schemas.microsoft.com/office/powerpoint/2010/main" val="220829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667000" y="2895600"/>
            <a:ext cx="3832600" cy="830997"/>
          </a:xfrm>
          <a:prstGeom prst="rect">
            <a:avLst/>
          </a:prstGeom>
        </p:spPr>
        <p:txBody>
          <a:bodyPr wrap="none">
            <a:spAutoFit/>
          </a:bodyPr>
          <a:lstStyle/>
          <a:p>
            <a:pPr algn="ctr"/>
            <a:r>
              <a:rPr lang="en-US" sz="4800" b="1" dirty="0">
                <a:solidFill>
                  <a:srgbClr val="9E247B"/>
                </a:solidFill>
                <a:latin typeface="Arial"/>
                <a:ea typeface="Arial Narrow" charset="0"/>
                <a:cs typeface="Arial"/>
              </a:rPr>
              <a:t>THANK YOU</a:t>
            </a:r>
            <a:endParaRPr lang="en-US" sz="4800" dirty="0">
              <a:latin typeface="Arial"/>
              <a:cs typeface="Arial"/>
            </a:endParaRPr>
          </a:p>
        </p:txBody>
      </p:sp>
      <p:sp>
        <p:nvSpPr>
          <p:cNvPr id="2" name="Slide Number Placeholder 1">
            <a:extLst>
              <a:ext uri="{FF2B5EF4-FFF2-40B4-BE49-F238E27FC236}">
                <a16:creationId xmlns:a16="http://schemas.microsoft.com/office/drawing/2014/main" id="{1A36C0AC-068D-CA44-9B80-C8ABB79AA5F4}"/>
              </a:ext>
            </a:extLst>
          </p:cNvPr>
          <p:cNvSpPr>
            <a:spLocks noGrp="1"/>
          </p:cNvSpPr>
          <p:nvPr>
            <p:ph type="sldNum" sz="quarter" idx="12"/>
          </p:nvPr>
        </p:nvSpPr>
        <p:spPr/>
        <p:txBody>
          <a:bodyPr/>
          <a:lstStyle/>
          <a:p>
            <a:fld id="{E202347D-AEF4-524F-BCCC-AD9564A3394E}" type="slidenum">
              <a:rPr lang="en-US" smtClean="0"/>
              <a:t>19</a:t>
            </a:fld>
            <a:endParaRPr lang="en-US"/>
          </a:p>
        </p:txBody>
      </p:sp>
      <p:pic>
        <p:nvPicPr>
          <p:cNvPr id="6" name="Picture 5">
            <a:extLst>
              <a:ext uri="{FF2B5EF4-FFF2-40B4-BE49-F238E27FC236}">
                <a16:creationId xmlns:a16="http://schemas.microsoft.com/office/drawing/2014/main" id="{CD415861-BFAB-3346-A69E-73AB1ACA2F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48600" y="998614"/>
            <a:ext cx="1140859" cy="707755"/>
          </a:xfrm>
          <a:prstGeom prst="rect">
            <a:avLst/>
          </a:prstGeom>
        </p:spPr>
      </p:pic>
      <p:pic>
        <p:nvPicPr>
          <p:cNvPr id="7" name="Picture 6">
            <a:extLst>
              <a:ext uri="{FF2B5EF4-FFF2-40B4-BE49-F238E27FC236}">
                <a16:creationId xmlns:a16="http://schemas.microsoft.com/office/drawing/2014/main" id="{BA6D4A3A-A4A0-3A46-84C0-4D0A551744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42473" y="1079637"/>
            <a:ext cx="1910394" cy="3626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bwMode="auto">
          <a:xfrm>
            <a:off x="3733800" y="1579426"/>
            <a:ext cx="5029200" cy="421177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776"/>
              </a:spcBef>
              <a:buClr>
                <a:srgbClr val="DE2235"/>
              </a:buClr>
              <a:buNone/>
            </a:pPr>
            <a:r>
              <a:rPr lang="en-US" sz="1600" i="1" dirty="0">
                <a:solidFill>
                  <a:schemeClr val="bg2">
                    <a:lumMod val="50000"/>
                  </a:schemeClr>
                </a:solidFill>
              </a:rPr>
              <a:t>The Lupus Research Alliance, The National Minority Quality Forum, and the presenter of today’s talk intend that the content be used for informational purposes only, and not assumed to be medical advice. The information should not be utilized as a substitute for a professional opinion, diagnosis, or treatment. You should always seek the advice of a physician with any questions you may have regarding a medical condition. Do not disregard professional medical advice or delay treatment because of something you have heard at today’s presentation.</a:t>
            </a:r>
          </a:p>
          <a:p>
            <a:pPr marL="0" indent="0">
              <a:spcBef>
                <a:spcPts val="1776"/>
              </a:spcBef>
              <a:buClr>
                <a:srgbClr val="DE2235"/>
              </a:buClr>
              <a:buNone/>
            </a:pPr>
            <a:r>
              <a:rPr lang="en-US" sz="1600" i="1" dirty="0">
                <a:solidFill>
                  <a:schemeClr val="bg2">
                    <a:lumMod val="50000"/>
                  </a:schemeClr>
                </a:solidFill>
              </a:rPr>
              <a:t>Content and materials were developed by the </a:t>
            </a:r>
            <a:r>
              <a:rPr lang="en-US" sz="1600" b="1" i="1" dirty="0">
                <a:solidFill>
                  <a:schemeClr val="bg2">
                    <a:lumMod val="50000"/>
                  </a:schemeClr>
                </a:solidFill>
              </a:rPr>
              <a:t>Lupus Research Alliance. </a:t>
            </a:r>
            <a:r>
              <a:rPr lang="en-US" sz="1600" i="1" dirty="0">
                <a:solidFill>
                  <a:schemeClr val="bg2">
                    <a:lumMod val="50000"/>
                  </a:schemeClr>
                </a:solidFill>
              </a:rPr>
              <a:t>Comments by the presenter may not reflect the views of either organization. </a:t>
            </a:r>
            <a:endParaRPr lang="en-US" sz="1600" b="1" i="1" dirty="0">
              <a:solidFill>
                <a:schemeClr val="bg2">
                  <a:lumMod val="50000"/>
                </a:schemeClr>
              </a:solidFill>
            </a:endParaRPr>
          </a:p>
        </p:txBody>
      </p:sp>
      <p:sp>
        <p:nvSpPr>
          <p:cNvPr id="9" name="TextBox 7"/>
          <p:cNvSpPr txBox="1">
            <a:spLocks noChangeArrowheads="1"/>
          </p:cNvSpPr>
          <p:nvPr/>
        </p:nvSpPr>
        <p:spPr bwMode="auto">
          <a:xfrm>
            <a:off x="8763000" y="6589713"/>
            <a:ext cx="3683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ヒラギノ角ゴ Pro W3"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algn="r" defTabSz="914400" eaLnBrk="1" hangingPunct="1"/>
            <a:r>
              <a:rPr lang="en-US" sz="1000" dirty="0">
                <a:solidFill>
                  <a:srgbClr val="000000"/>
                </a:solidFill>
                <a:latin typeface="Arial" charset="0"/>
                <a:cs typeface="Arial" charset="0"/>
              </a:rPr>
              <a:t>2</a:t>
            </a:r>
          </a:p>
        </p:txBody>
      </p:sp>
      <p:pic>
        <p:nvPicPr>
          <p:cNvPr id="2" name="Picture 1" descr="LupusAgendaBa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10"/>
            <a:ext cx="9144000" cy="762000"/>
          </a:xfrm>
          <a:prstGeom prst="rect">
            <a:avLst/>
          </a:prstGeom>
        </p:spPr>
      </p:pic>
      <p:pic>
        <p:nvPicPr>
          <p:cNvPr id="8" name="Picture 7" descr="LupusAgendaBa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75363"/>
            <a:ext cx="9144000" cy="762000"/>
          </a:xfrm>
          <a:prstGeom prst="rect">
            <a:avLst/>
          </a:prstGeom>
        </p:spPr>
      </p:pic>
      <p:pic>
        <p:nvPicPr>
          <p:cNvPr id="10" name="Picture 9">
            <a:extLst>
              <a:ext uri="{FF2B5EF4-FFF2-40B4-BE49-F238E27FC236}">
                <a16:creationId xmlns:a16="http://schemas.microsoft.com/office/drawing/2014/main" id="{43B9F61F-FBA6-F94F-9D82-06EA6D251A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6887" y="1678144"/>
            <a:ext cx="2335158" cy="1448663"/>
          </a:xfrm>
          <a:prstGeom prst="rect">
            <a:avLst/>
          </a:prstGeom>
        </p:spPr>
      </p:pic>
      <p:pic>
        <p:nvPicPr>
          <p:cNvPr id="4" name="Picture 3">
            <a:extLst>
              <a:ext uri="{FF2B5EF4-FFF2-40B4-BE49-F238E27FC236}">
                <a16:creationId xmlns:a16="http://schemas.microsoft.com/office/drawing/2014/main" id="{51299031-8154-CF4D-87C1-8849DA52EAA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800" y="3712766"/>
            <a:ext cx="2911733" cy="552690"/>
          </a:xfrm>
          <a:prstGeom prst="rect">
            <a:avLst/>
          </a:prstGeom>
        </p:spPr>
      </p:pic>
      <p:sp>
        <p:nvSpPr>
          <p:cNvPr id="3" name="Slide Number Placeholder 2">
            <a:extLst>
              <a:ext uri="{FF2B5EF4-FFF2-40B4-BE49-F238E27FC236}">
                <a16:creationId xmlns:a16="http://schemas.microsoft.com/office/drawing/2014/main" id="{7D828211-C0ED-7442-B305-8E6EDF4F4D2B}"/>
              </a:ext>
            </a:extLst>
          </p:cNvPr>
          <p:cNvSpPr>
            <a:spLocks noGrp="1"/>
          </p:cNvSpPr>
          <p:nvPr>
            <p:ph type="sldNum" sz="quarter" idx="12"/>
          </p:nvPr>
        </p:nvSpPr>
        <p:spPr/>
        <p:txBody>
          <a:bodyPr/>
          <a:lstStyle/>
          <a:p>
            <a:fld id="{E202347D-AEF4-524F-BCCC-AD9564A3394E}" type="slidenum">
              <a:rPr lang="en-US" smtClean="0"/>
              <a:t>2</a:t>
            </a:fld>
            <a:endParaRPr lang="en-US"/>
          </a:p>
        </p:txBody>
      </p:sp>
    </p:spTree>
    <p:extLst>
      <p:ext uri="{BB962C8B-B14F-4D97-AF65-F5344CB8AC3E}">
        <p14:creationId xmlns:p14="http://schemas.microsoft.com/office/powerpoint/2010/main" val="255653707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457200" y="1300163"/>
            <a:ext cx="1752600" cy="1325562"/>
          </a:xfrm>
        </p:spPr>
        <p:txBody>
          <a:bodyPr>
            <a:normAutofit/>
          </a:bodyPr>
          <a:lstStyle/>
          <a:p>
            <a:r>
              <a:rPr lang="en-US" sz="3200" b="1" dirty="0">
                <a:solidFill>
                  <a:srgbClr val="9E247B"/>
                </a:solidFill>
                <a:latin typeface="Arial"/>
                <a:ea typeface="Arial Narrow" charset="0"/>
                <a:cs typeface="Arial"/>
              </a:rPr>
              <a:t>Agenda</a:t>
            </a:r>
          </a:p>
        </p:txBody>
      </p:sp>
      <p:sp>
        <p:nvSpPr>
          <p:cNvPr id="7" name="Content Placeholder 4"/>
          <p:cNvSpPr txBox="1">
            <a:spLocks/>
          </p:cNvSpPr>
          <p:nvPr/>
        </p:nvSpPr>
        <p:spPr bwMode="auto">
          <a:xfrm>
            <a:off x="2468561" y="1690689"/>
            <a:ext cx="5875339" cy="342003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776"/>
              </a:spcBef>
              <a:buClr>
                <a:srgbClr val="DE2235"/>
              </a:buClr>
            </a:pPr>
            <a:r>
              <a:rPr lang="en-US" sz="2400" b="1" dirty="0">
                <a:solidFill>
                  <a:schemeClr val="bg2">
                    <a:lumMod val="50000"/>
                  </a:schemeClr>
                </a:solidFill>
              </a:rPr>
              <a:t> Welcome and Introductions</a:t>
            </a:r>
          </a:p>
          <a:p>
            <a:pPr>
              <a:spcBef>
                <a:spcPts val="1776"/>
              </a:spcBef>
              <a:buClr>
                <a:srgbClr val="DE2235"/>
              </a:buClr>
            </a:pPr>
            <a:r>
              <a:rPr lang="en-US" sz="2400" b="1" dirty="0">
                <a:solidFill>
                  <a:schemeClr val="bg2">
                    <a:lumMod val="50000"/>
                  </a:schemeClr>
                </a:solidFill>
              </a:rPr>
              <a:t> Facts on Lupus</a:t>
            </a:r>
          </a:p>
          <a:p>
            <a:pPr lvl="1">
              <a:spcBef>
                <a:spcPts val="600"/>
              </a:spcBef>
              <a:buClr>
                <a:srgbClr val="DE2235"/>
              </a:buClr>
            </a:pPr>
            <a:r>
              <a:rPr lang="en-US" sz="2400" dirty="0">
                <a:solidFill>
                  <a:schemeClr val="bg2">
                    <a:lumMod val="50000"/>
                  </a:schemeClr>
                </a:solidFill>
              </a:rPr>
              <a:t>What is it?</a:t>
            </a:r>
          </a:p>
          <a:p>
            <a:pPr lvl="1">
              <a:spcBef>
                <a:spcPts val="600"/>
              </a:spcBef>
              <a:buClr>
                <a:srgbClr val="DE2235"/>
              </a:buClr>
            </a:pPr>
            <a:r>
              <a:rPr lang="en-US" sz="2400" dirty="0">
                <a:solidFill>
                  <a:schemeClr val="bg2">
                    <a:lumMod val="50000"/>
                  </a:schemeClr>
                </a:solidFill>
              </a:rPr>
              <a:t>Who gets it?</a:t>
            </a:r>
          </a:p>
          <a:p>
            <a:pPr lvl="1">
              <a:spcBef>
                <a:spcPts val="600"/>
              </a:spcBef>
              <a:buClr>
                <a:srgbClr val="DE2235"/>
              </a:buClr>
            </a:pPr>
            <a:r>
              <a:rPr lang="en-US" sz="2400" dirty="0">
                <a:solidFill>
                  <a:schemeClr val="bg2">
                    <a:lumMod val="50000"/>
                  </a:schemeClr>
                </a:solidFill>
              </a:rPr>
              <a:t>What you should know about it.</a:t>
            </a:r>
          </a:p>
          <a:p>
            <a:pPr>
              <a:spcBef>
                <a:spcPts val="600"/>
              </a:spcBef>
              <a:buClr>
                <a:srgbClr val="DE2235"/>
              </a:buClr>
            </a:pPr>
            <a:r>
              <a:rPr lang="en-US" sz="2400" b="1" dirty="0">
                <a:solidFill>
                  <a:schemeClr val="bg2">
                    <a:lumMod val="50000"/>
                  </a:schemeClr>
                </a:solidFill>
              </a:rPr>
              <a:t> Getting Involved in Lupus Research</a:t>
            </a:r>
          </a:p>
          <a:p>
            <a:pPr>
              <a:spcBef>
                <a:spcPts val="1776"/>
              </a:spcBef>
              <a:buClr>
                <a:srgbClr val="DE2235"/>
              </a:buClr>
            </a:pPr>
            <a:r>
              <a:rPr lang="en-US" sz="2400" b="1" dirty="0">
                <a:solidFill>
                  <a:schemeClr val="bg2">
                    <a:lumMod val="50000"/>
                  </a:schemeClr>
                </a:solidFill>
              </a:rPr>
              <a:t> </a:t>
            </a:r>
            <a:r>
              <a:rPr lang="uk-UA" sz="2400" b="1" dirty="0">
                <a:solidFill>
                  <a:schemeClr val="bg2">
                    <a:lumMod val="50000"/>
                  </a:schemeClr>
                </a:solidFill>
              </a:rPr>
              <a:t>Q&amp;A</a:t>
            </a:r>
          </a:p>
        </p:txBody>
      </p:sp>
      <p:sp>
        <p:nvSpPr>
          <p:cNvPr id="9" name="TextBox 7"/>
          <p:cNvSpPr txBox="1">
            <a:spLocks noChangeArrowheads="1"/>
          </p:cNvSpPr>
          <p:nvPr/>
        </p:nvSpPr>
        <p:spPr bwMode="auto">
          <a:xfrm>
            <a:off x="8763000" y="6589713"/>
            <a:ext cx="3683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ヒラギノ角ゴ Pro W3"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algn="r" defTabSz="914400" eaLnBrk="1" hangingPunct="1"/>
            <a:r>
              <a:rPr lang="en-US" sz="1000" dirty="0">
                <a:solidFill>
                  <a:srgbClr val="000000"/>
                </a:solidFill>
                <a:latin typeface="Arial" charset="0"/>
                <a:cs typeface="Arial" charset="0"/>
              </a:rPr>
              <a:t>2</a:t>
            </a:r>
          </a:p>
        </p:txBody>
      </p:sp>
      <p:pic>
        <p:nvPicPr>
          <p:cNvPr id="2" name="Picture 1" descr="LupusAgendaBa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10"/>
            <a:ext cx="9144000" cy="762000"/>
          </a:xfrm>
          <a:prstGeom prst="rect">
            <a:avLst/>
          </a:prstGeom>
        </p:spPr>
      </p:pic>
      <p:pic>
        <p:nvPicPr>
          <p:cNvPr id="8" name="Picture 7" descr="LupusAgendaBa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75363"/>
            <a:ext cx="9144000" cy="762000"/>
          </a:xfrm>
          <a:prstGeom prst="rect">
            <a:avLst/>
          </a:prstGeom>
        </p:spPr>
      </p:pic>
      <p:pic>
        <p:nvPicPr>
          <p:cNvPr id="11" name="Picture 10">
            <a:extLst>
              <a:ext uri="{FF2B5EF4-FFF2-40B4-BE49-F238E27FC236}">
                <a16:creationId xmlns:a16="http://schemas.microsoft.com/office/drawing/2014/main" id="{6639F64B-51FF-9043-8C3E-DC59795E87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48600" y="998614"/>
            <a:ext cx="1140859" cy="707755"/>
          </a:xfrm>
          <a:prstGeom prst="rect">
            <a:avLst/>
          </a:prstGeom>
        </p:spPr>
      </p:pic>
      <p:pic>
        <p:nvPicPr>
          <p:cNvPr id="12" name="Picture 11">
            <a:extLst>
              <a:ext uri="{FF2B5EF4-FFF2-40B4-BE49-F238E27FC236}">
                <a16:creationId xmlns:a16="http://schemas.microsoft.com/office/drawing/2014/main" id="{824968C1-C2AA-4C48-817F-B80DA0BD54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42473" y="1079637"/>
            <a:ext cx="1910394" cy="362621"/>
          </a:xfrm>
          <a:prstGeom prst="rect">
            <a:avLst/>
          </a:prstGeom>
        </p:spPr>
      </p:pic>
      <p:sp>
        <p:nvSpPr>
          <p:cNvPr id="3" name="Slide Number Placeholder 2">
            <a:extLst>
              <a:ext uri="{FF2B5EF4-FFF2-40B4-BE49-F238E27FC236}">
                <a16:creationId xmlns:a16="http://schemas.microsoft.com/office/drawing/2014/main" id="{5BE12973-AB34-7249-99F5-FEC7773223E1}"/>
              </a:ext>
            </a:extLst>
          </p:cNvPr>
          <p:cNvSpPr>
            <a:spLocks noGrp="1"/>
          </p:cNvSpPr>
          <p:nvPr>
            <p:ph type="sldNum" sz="quarter" idx="12"/>
          </p:nvPr>
        </p:nvSpPr>
        <p:spPr/>
        <p:txBody>
          <a:bodyPr/>
          <a:lstStyle/>
          <a:p>
            <a:fld id="{E202347D-AEF4-524F-BCCC-AD9564A3394E}" type="slidenum">
              <a:rPr lang="en-US" smtClean="0"/>
              <a:t>3</a:t>
            </a:fld>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r>
              <a:rPr lang="en-US" b="1" dirty="0">
                <a:solidFill>
                  <a:srgbClr val="9E247B"/>
                </a:solidFill>
                <a:ea typeface="Arial Narrow" charset="0"/>
              </a:rPr>
              <a:t>What is lupus? </a:t>
            </a:r>
          </a:p>
        </p:txBody>
      </p:sp>
      <p:pic>
        <p:nvPicPr>
          <p:cNvPr id="2" name="Picture 1" descr="iStock_96856423_XXXLARG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524000"/>
            <a:ext cx="2743201" cy="4206652"/>
          </a:xfrm>
          <a:prstGeom prst="rect">
            <a:avLst/>
          </a:prstGeom>
        </p:spPr>
      </p:pic>
      <p:sp>
        <p:nvSpPr>
          <p:cNvPr id="9" name="Content Placeholder 4"/>
          <p:cNvSpPr txBox="1">
            <a:spLocks/>
          </p:cNvSpPr>
          <p:nvPr/>
        </p:nvSpPr>
        <p:spPr bwMode="auto">
          <a:xfrm>
            <a:off x="3512956" y="1524000"/>
            <a:ext cx="5021444" cy="51895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buClr>
                <a:srgbClr val="DE2235"/>
              </a:buClr>
            </a:pPr>
            <a:r>
              <a:rPr lang="en-US" b="1" dirty="0">
                <a:solidFill>
                  <a:schemeClr val="bg2">
                    <a:lumMod val="50000"/>
                  </a:schemeClr>
                </a:solidFill>
              </a:rPr>
              <a:t>Lupus is a disease of the immune system</a:t>
            </a:r>
          </a:p>
          <a:p>
            <a:pPr>
              <a:spcBef>
                <a:spcPts val="900"/>
              </a:spcBef>
              <a:buClr>
                <a:srgbClr val="DE2235"/>
              </a:buClr>
            </a:pPr>
            <a:r>
              <a:rPr lang="en-US" b="1" dirty="0">
                <a:solidFill>
                  <a:schemeClr val="bg2">
                    <a:lumMod val="50000"/>
                  </a:schemeClr>
                </a:solidFill>
              </a:rPr>
              <a:t>Our immune system is our body’s defense against infection and other diseases</a:t>
            </a:r>
          </a:p>
          <a:p>
            <a:pPr>
              <a:spcBef>
                <a:spcPts val="900"/>
              </a:spcBef>
              <a:buClr>
                <a:srgbClr val="DE2235"/>
              </a:buClr>
            </a:pPr>
            <a:r>
              <a:rPr lang="en-US" b="1" dirty="0">
                <a:solidFill>
                  <a:schemeClr val="bg2">
                    <a:lumMod val="50000"/>
                  </a:schemeClr>
                </a:solidFill>
              </a:rPr>
              <a:t>With lupus, our immune system starts to attack our own body in different ways</a:t>
            </a:r>
          </a:p>
          <a:p>
            <a:pPr>
              <a:spcBef>
                <a:spcPts val="900"/>
              </a:spcBef>
              <a:buClr>
                <a:srgbClr val="DE2235"/>
              </a:buClr>
            </a:pPr>
            <a:r>
              <a:rPr lang="en-US" b="1" dirty="0">
                <a:solidFill>
                  <a:schemeClr val="bg2">
                    <a:lumMod val="50000"/>
                  </a:schemeClr>
                </a:solidFill>
              </a:rPr>
              <a:t>This can lead to inflammation and tissue damage throughout the body, particularly in the:</a:t>
            </a:r>
          </a:p>
          <a:p>
            <a:pPr lvl="1">
              <a:spcBef>
                <a:spcPts val="300"/>
              </a:spcBef>
              <a:buClr>
                <a:srgbClr val="DE2235"/>
              </a:buClr>
            </a:pPr>
            <a:r>
              <a:rPr lang="en-US" dirty="0">
                <a:solidFill>
                  <a:schemeClr val="bg2">
                    <a:lumMod val="50000"/>
                  </a:schemeClr>
                </a:solidFill>
              </a:rPr>
              <a:t>Joints</a:t>
            </a:r>
          </a:p>
          <a:p>
            <a:pPr lvl="1">
              <a:spcBef>
                <a:spcPts val="300"/>
              </a:spcBef>
              <a:buClr>
                <a:srgbClr val="DE2235"/>
              </a:buClr>
            </a:pPr>
            <a:r>
              <a:rPr lang="en-US" dirty="0">
                <a:solidFill>
                  <a:schemeClr val="bg2">
                    <a:lumMod val="50000"/>
                  </a:schemeClr>
                </a:solidFill>
              </a:rPr>
              <a:t>Skin</a:t>
            </a:r>
          </a:p>
          <a:p>
            <a:pPr lvl="1">
              <a:spcBef>
                <a:spcPts val="300"/>
              </a:spcBef>
              <a:buClr>
                <a:srgbClr val="DE2235"/>
              </a:buClr>
            </a:pPr>
            <a:r>
              <a:rPr lang="en-US" dirty="0">
                <a:solidFill>
                  <a:schemeClr val="bg2">
                    <a:lumMod val="50000"/>
                  </a:schemeClr>
                </a:solidFill>
              </a:rPr>
              <a:t>Brain</a:t>
            </a:r>
          </a:p>
          <a:p>
            <a:pPr lvl="1">
              <a:spcBef>
                <a:spcPts val="300"/>
              </a:spcBef>
              <a:buClr>
                <a:srgbClr val="DE2235"/>
              </a:buClr>
            </a:pPr>
            <a:r>
              <a:rPr lang="en-US" dirty="0">
                <a:solidFill>
                  <a:schemeClr val="bg2">
                    <a:lumMod val="50000"/>
                  </a:schemeClr>
                </a:solidFill>
              </a:rPr>
              <a:t>Lungs</a:t>
            </a:r>
          </a:p>
          <a:p>
            <a:pPr>
              <a:spcBef>
                <a:spcPts val="900"/>
              </a:spcBef>
              <a:buClr>
                <a:srgbClr val="DE2235"/>
              </a:buClr>
            </a:pPr>
            <a:r>
              <a:rPr lang="en-US" b="1" dirty="0">
                <a:solidFill>
                  <a:schemeClr val="bg2">
                    <a:lumMod val="50000"/>
                  </a:schemeClr>
                </a:solidFill>
              </a:rPr>
              <a:t>The exact cause of lupus is unknown</a:t>
            </a:r>
          </a:p>
          <a:p>
            <a:pPr marL="55562" indent="-222250">
              <a:spcBef>
                <a:spcPts val="300"/>
              </a:spcBef>
              <a:buClr>
                <a:srgbClr val="DE2235"/>
              </a:buClr>
            </a:pPr>
            <a:r>
              <a:rPr lang="en-US" b="1" dirty="0">
                <a:solidFill>
                  <a:schemeClr val="bg2">
                    <a:lumMod val="50000"/>
                  </a:schemeClr>
                </a:solidFill>
              </a:rPr>
              <a:t>It is not contagious </a:t>
            </a:r>
            <a:endParaRPr lang="en-US" dirty="0">
              <a:solidFill>
                <a:schemeClr val="bg2">
                  <a:lumMod val="50000"/>
                </a:schemeClr>
              </a:solidFill>
            </a:endParaRPr>
          </a:p>
          <a:p>
            <a:pPr>
              <a:spcBef>
                <a:spcPts val="900"/>
              </a:spcBef>
              <a:buClr>
                <a:srgbClr val="DE2235"/>
              </a:buClr>
            </a:pPr>
            <a:endParaRPr lang="uk-UA" b="1" dirty="0">
              <a:solidFill>
                <a:schemeClr val="bg2">
                  <a:lumMod val="50000"/>
                </a:schemeClr>
              </a:solidFill>
            </a:endParaRPr>
          </a:p>
        </p:txBody>
      </p:sp>
      <p:sp>
        <p:nvSpPr>
          <p:cNvPr id="3" name="TextBox 2">
            <a:extLst>
              <a:ext uri="{FF2B5EF4-FFF2-40B4-BE49-F238E27FC236}">
                <a16:creationId xmlns:a16="http://schemas.microsoft.com/office/drawing/2014/main" id="{E6DCFFA0-5E04-3444-91A7-4864C437CE4A}"/>
              </a:ext>
            </a:extLst>
          </p:cNvPr>
          <p:cNvSpPr txBox="1"/>
          <p:nvPr/>
        </p:nvSpPr>
        <p:spPr>
          <a:xfrm>
            <a:off x="4953000" y="4087453"/>
            <a:ext cx="2255746" cy="1184940"/>
          </a:xfrm>
          <a:prstGeom prst="rect">
            <a:avLst/>
          </a:prstGeom>
          <a:noFill/>
        </p:spPr>
        <p:txBody>
          <a:bodyPr wrap="none" rtlCol="0">
            <a:spAutoFit/>
          </a:bodyPr>
          <a:lstStyle/>
          <a:p>
            <a:pPr marL="800100" lvl="1" indent="-342900">
              <a:spcBef>
                <a:spcPts val="300"/>
              </a:spcBef>
              <a:buClr>
                <a:srgbClr val="DE2235"/>
              </a:buClr>
              <a:buSzPct val="130000"/>
              <a:buFont typeface="Arial" panose="020B0604020202020204" pitchFamily="34" charset="0"/>
              <a:buChar char="•"/>
            </a:pPr>
            <a:r>
              <a:rPr lang="en-US" sz="1600" dirty="0">
                <a:solidFill>
                  <a:schemeClr val="bg2">
                    <a:lumMod val="50000"/>
                  </a:schemeClr>
                </a:solidFill>
                <a:latin typeface="Arial" panose="020B0604020202020204" pitchFamily="34" charset="0"/>
                <a:cs typeface="Arial" panose="020B0604020202020204" pitchFamily="34" charset="0"/>
              </a:rPr>
              <a:t>Kidneys</a:t>
            </a:r>
          </a:p>
          <a:p>
            <a:pPr marL="800100" lvl="1" indent="-342900">
              <a:spcBef>
                <a:spcPts val="300"/>
              </a:spcBef>
              <a:buClr>
                <a:srgbClr val="DE2235"/>
              </a:buClr>
              <a:buSzPct val="130000"/>
              <a:buFont typeface="Arial" panose="020B0604020202020204" pitchFamily="34" charset="0"/>
              <a:buChar char="•"/>
            </a:pPr>
            <a:r>
              <a:rPr lang="en-US" sz="1600" dirty="0">
                <a:solidFill>
                  <a:schemeClr val="bg2">
                    <a:lumMod val="50000"/>
                  </a:schemeClr>
                </a:solidFill>
                <a:latin typeface="Arial" panose="020B0604020202020204" pitchFamily="34" charset="0"/>
                <a:cs typeface="Arial" panose="020B0604020202020204" pitchFamily="34" charset="0"/>
              </a:rPr>
              <a:t>Heart </a:t>
            </a:r>
          </a:p>
          <a:p>
            <a:pPr marL="800100" lvl="1" indent="-342900">
              <a:spcBef>
                <a:spcPts val="300"/>
              </a:spcBef>
              <a:buClr>
                <a:srgbClr val="DE2235"/>
              </a:buClr>
              <a:buSzPct val="130000"/>
              <a:buFont typeface="Arial" panose="020B0604020202020204" pitchFamily="34" charset="0"/>
              <a:buChar char="•"/>
            </a:pPr>
            <a:r>
              <a:rPr lang="en-US" sz="1600" dirty="0">
                <a:solidFill>
                  <a:schemeClr val="bg2">
                    <a:lumMod val="50000"/>
                  </a:schemeClr>
                </a:solidFill>
                <a:latin typeface="Arial" panose="020B0604020202020204" pitchFamily="34" charset="0"/>
                <a:cs typeface="Arial" panose="020B0604020202020204" pitchFamily="34" charset="0"/>
              </a:rPr>
              <a:t>Blood vessels</a:t>
            </a:r>
          </a:p>
          <a:p>
            <a:endParaRPr lang="en-US" dirty="0"/>
          </a:p>
        </p:txBody>
      </p:sp>
      <p:sp>
        <p:nvSpPr>
          <p:cNvPr id="4" name="Slide Number Placeholder 3">
            <a:extLst>
              <a:ext uri="{FF2B5EF4-FFF2-40B4-BE49-F238E27FC236}">
                <a16:creationId xmlns:a16="http://schemas.microsoft.com/office/drawing/2014/main" id="{E45B5D89-A067-2243-9FBB-A21B8EF4FB2E}"/>
              </a:ext>
            </a:extLst>
          </p:cNvPr>
          <p:cNvSpPr>
            <a:spLocks noGrp="1"/>
          </p:cNvSpPr>
          <p:nvPr>
            <p:ph type="sldNum" sz="quarter" idx="12"/>
          </p:nvPr>
        </p:nvSpPr>
        <p:spPr/>
        <p:txBody>
          <a:bodyPr/>
          <a:lstStyle/>
          <a:p>
            <a:fld id="{E202347D-AEF4-524F-BCCC-AD9564A3394E}" type="slidenum">
              <a:rPr lang="en-US" smtClean="0"/>
              <a:t>4</a:t>
            </a:fld>
            <a:endParaRPr lang="en-US"/>
          </a:p>
        </p:txBody>
      </p:sp>
    </p:spTree>
    <p:extLst>
      <p:ext uri="{BB962C8B-B14F-4D97-AF65-F5344CB8AC3E}">
        <p14:creationId xmlns:p14="http://schemas.microsoft.com/office/powerpoint/2010/main" val="204600597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D19978-74E7-F94F-83D0-5D54AA3ADC85}"/>
              </a:ext>
            </a:extLst>
          </p:cNvPr>
          <p:cNvSpPr>
            <a:spLocks noGrp="1"/>
          </p:cNvSpPr>
          <p:nvPr>
            <p:ph type="title"/>
          </p:nvPr>
        </p:nvSpPr>
        <p:spPr/>
        <p:txBody>
          <a:bodyPr>
            <a:normAutofit/>
          </a:bodyPr>
          <a:lstStyle/>
          <a:p>
            <a:r>
              <a:rPr lang="en-US" b="1" dirty="0">
                <a:solidFill>
                  <a:srgbClr val="9E247B"/>
                </a:solidFill>
                <a:ea typeface="Arial Narrow" charset="0"/>
              </a:rPr>
              <a:t>What are the types of lupus? </a:t>
            </a:r>
          </a:p>
        </p:txBody>
      </p:sp>
      <p:sp>
        <p:nvSpPr>
          <p:cNvPr id="3" name="Slide Number Placeholder 2">
            <a:extLst>
              <a:ext uri="{FF2B5EF4-FFF2-40B4-BE49-F238E27FC236}">
                <a16:creationId xmlns:a16="http://schemas.microsoft.com/office/drawing/2014/main" id="{3BE7D76B-0E59-A544-B7C2-4AE8A0435CF2}"/>
              </a:ext>
            </a:extLst>
          </p:cNvPr>
          <p:cNvSpPr>
            <a:spLocks noGrp="1"/>
          </p:cNvSpPr>
          <p:nvPr>
            <p:ph type="sldNum" sz="quarter" idx="12"/>
          </p:nvPr>
        </p:nvSpPr>
        <p:spPr/>
        <p:txBody>
          <a:bodyPr/>
          <a:lstStyle/>
          <a:p>
            <a:fld id="{E202347D-AEF4-524F-BCCC-AD9564A3394E}" type="slidenum">
              <a:rPr lang="en-US" smtClean="0"/>
              <a:t>5</a:t>
            </a:fld>
            <a:endParaRPr lang="en-US"/>
          </a:p>
        </p:txBody>
      </p:sp>
      <p:sp>
        <p:nvSpPr>
          <p:cNvPr id="7" name="Content Placeholder 4">
            <a:extLst>
              <a:ext uri="{FF2B5EF4-FFF2-40B4-BE49-F238E27FC236}">
                <a16:creationId xmlns:a16="http://schemas.microsoft.com/office/drawing/2014/main" id="{9C62B6ED-3AE9-D143-ADD2-E68A722ABC01}"/>
              </a:ext>
            </a:extLst>
          </p:cNvPr>
          <p:cNvSpPr txBox="1">
            <a:spLocks/>
          </p:cNvSpPr>
          <p:nvPr/>
        </p:nvSpPr>
        <p:spPr bwMode="auto">
          <a:xfrm>
            <a:off x="457200" y="1690689"/>
            <a:ext cx="4267200" cy="4775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Clr>
                <a:srgbClr val="DE2235"/>
              </a:buClr>
            </a:pPr>
            <a:r>
              <a:rPr lang="en-US" sz="1600" b="1" dirty="0">
                <a:solidFill>
                  <a:schemeClr val="bg2">
                    <a:lumMod val="50000"/>
                  </a:schemeClr>
                </a:solidFill>
              </a:rPr>
              <a:t>Systemic Lupus Erythematosus (SLE)</a:t>
            </a:r>
          </a:p>
          <a:p>
            <a:pPr lvl="1">
              <a:spcBef>
                <a:spcPts val="300"/>
              </a:spcBef>
              <a:buClr>
                <a:srgbClr val="DE2235"/>
              </a:buClr>
            </a:pPr>
            <a:r>
              <a:rPr lang="en-US" sz="1400" dirty="0">
                <a:solidFill>
                  <a:schemeClr val="bg2">
                    <a:lumMod val="50000"/>
                  </a:schemeClr>
                </a:solidFill>
              </a:rPr>
              <a:t>Most common type of lupus </a:t>
            </a:r>
          </a:p>
          <a:p>
            <a:pPr lvl="1">
              <a:spcBef>
                <a:spcPts val="300"/>
              </a:spcBef>
              <a:buClr>
                <a:srgbClr val="DE2235"/>
              </a:buClr>
            </a:pPr>
            <a:r>
              <a:rPr lang="en-US" sz="1400" dirty="0">
                <a:solidFill>
                  <a:schemeClr val="bg2">
                    <a:lumMod val="50000"/>
                  </a:schemeClr>
                </a:solidFill>
              </a:rPr>
              <a:t>Affects many parts of the body </a:t>
            </a:r>
          </a:p>
          <a:p>
            <a:pPr>
              <a:spcBef>
                <a:spcPts val="900"/>
              </a:spcBef>
              <a:buClr>
                <a:srgbClr val="DE2235"/>
              </a:buClr>
            </a:pPr>
            <a:r>
              <a:rPr lang="en-US" sz="1600" b="1" dirty="0">
                <a:solidFill>
                  <a:schemeClr val="bg2">
                    <a:lumMod val="50000"/>
                  </a:schemeClr>
                </a:solidFill>
              </a:rPr>
              <a:t>Cutaneous (Skin) Lupus</a:t>
            </a:r>
          </a:p>
          <a:p>
            <a:pPr lvl="1">
              <a:spcBef>
                <a:spcPts val="300"/>
              </a:spcBef>
              <a:buClr>
                <a:srgbClr val="DE2235"/>
              </a:buClr>
            </a:pPr>
            <a:r>
              <a:rPr lang="en-US" sz="1400" dirty="0">
                <a:solidFill>
                  <a:schemeClr val="bg2">
                    <a:lumMod val="50000"/>
                  </a:schemeClr>
                </a:solidFill>
              </a:rPr>
              <a:t>Causes a rash or lesion on the skin </a:t>
            </a:r>
          </a:p>
          <a:p>
            <a:pPr lvl="1">
              <a:spcBef>
                <a:spcPts val="300"/>
              </a:spcBef>
              <a:buClr>
                <a:srgbClr val="DE2235"/>
              </a:buClr>
            </a:pPr>
            <a:r>
              <a:rPr lang="en-US" sz="1400" dirty="0">
                <a:solidFill>
                  <a:schemeClr val="bg2">
                    <a:lumMod val="50000"/>
                  </a:schemeClr>
                </a:solidFill>
              </a:rPr>
              <a:t>Typically triggered by exposure to sunlight</a:t>
            </a:r>
          </a:p>
          <a:p>
            <a:pPr lvl="1">
              <a:spcBef>
                <a:spcPts val="300"/>
              </a:spcBef>
              <a:buClr>
                <a:srgbClr val="DE2235"/>
              </a:buClr>
            </a:pPr>
            <a:r>
              <a:rPr lang="en-US" sz="1400" dirty="0">
                <a:solidFill>
                  <a:schemeClr val="bg2">
                    <a:lumMod val="50000"/>
                  </a:schemeClr>
                </a:solidFill>
              </a:rPr>
              <a:t>Discoid is the most common type of cutaneous lupus </a:t>
            </a:r>
          </a:p>
          <a:p>
            <a:pPr>
              <a:spcBef>
                <a:spcPts val="900"/>
              </a:spcBef>
              <a:buClr>
                <a:srgbClr val="DE2235"/>
              </a:buClr>
            </a:pPr>
            <a:r>
              <a:rPr lang="en-US" sz="1600" b="1" dirty="0">
                <a:solidFill>
                  <a:schemeClr val="bg2">
                    <a:lumMod val="50000"/>
                  </a:schemeClr>
                </a:solidFill>
              </a:rPr>
              <a:t>Drug-Induced Lupus </a:t>
            </a:r>
          </a:p>
          <a:p>
            <a:pPr lvl="1">
              <a:spcBef>
                <a:spcPts val="300"/>
              </a:spcBef>
              <a:buClr>
                <a:srgbClr val="DE2235"/>
              </a:buClr>
            </a:pPr>
            <a:r>
              <a:rPr lang="en-US" sz="1400" dirty="0">
                <a:solidFill>
                  <a:schemeClr val="bg2">
                    <a:lumMod val="50000"/>
                  </a:schemeClr>
                </a:solidFill>
              </a:rPr>
              <a:t>Caused by a reaction to certain medications </a:t>
            </a:r>
          </a:p>
          <a:p>
            <a:pPr lvl="1">
              <a:spcBef>
                <a:spcPts val="300"/>
              </a:spcBef>
              <a:buClr>
                <a:srgbClr val="DE2235"/>
              </a:buClr>
            </a:pPr>
            <a:r>
              <a:rPr lang="en-US" sz="1400" dirty="0">
                <a:solidFill>
                  <a:schemeClr val="bg2">
                    <a:lumMod val="50000"/>
                  </a:schemeClr>
                </a:solidFill>
              </a:rPr>
              <a:t>Symptoms usually disappear when medication is stopped</a:t>
            </a:r>
          </a:p>
          <a:p>
            <a:pPr>
              <a:spcBef>
                <a:spcPts val="900"/>
              </a:spcBef>
              <a:buClr>
                <a:srgbClr val="DE2235"/>
              </a:buClr>
            </a:pPr>
            <a:r>
              <a:rPr lang="en-US" sz="1600" b="1" dirty="0">
                <a:solidFill>
                  <a:schemeClr val="bg2">
                    <a:lumMod val="50000"/>
                  </a:schemeClr>
                </a:solidFill>
              </a:rPr>
              <a:t>Neonatal Lupus </a:t>
            </a:r>
          </a:p>
          <a:p>
            <a:pPr lvl="1">
              <a:spcBef>
                <a:spcPts val="300"/>
              </a:spcBef>
              <a:buClr>
                <a:srgbClr val="DE2235"/>
              </a:buClr>
            </a:pPr>
            <a:r>
              <a:rPr lang="en-US" sz="1400" dirty="0">
                <a:solidFill>
                  <a:schemeClr val="bg2">
                    <a:lumMod val="50000"/>
                  </a:schemeClr>
                </a:solidFill>
              </a:rPr>
              <a:t>Rare condition where mother’s SLE antibodies are shared with the fetus</a:t>
            </a:r>
          </a:p>
          <a:p>
            <a:pPr lvl="1">
              <a:spcBef>
                <a:spcPts val="300"/>
              </a:spcBef>
              <a:buClr>
                <a:srgbClr val="DE2235"/>
              </a:buClr>
            </a:pPr>
            <a:r>
              <a:rPr lang="en-US" sz="1400" dirty="0">
                <a:solidFill>
                  <a:schemeClr val="bg2">
                    <a:lumMod val="50000"/>
                  </a:schemeClr>
                </a:solidFill>
              </a:rPr>
              <a:t>Usually resolves with no long term effects</a:t>
            </a:r>
            <a:endParaRPr lang="uk-UA" sz="1400" dirty="0">
              <a:solidFill>
                <a:schemeClr val="bg2">
                  <a:lumMod val="50000"/>
                </a:schemeClr>
              </a:solidFill>
            </a:endParaRPr>
          </a:p>
        </p:txBody>
      </p:sp>
      <p:pic>
        <p:nvPicPr>
          <p:cNvPr id="11" name="Picture 10">
            <a:extLst>
              <a:ext uri="{FF2B5EF4-FFF2-40B4-BE49-F238E27FC236}">
                <a16:creationId xmlns:a16="http://schemas.microsoft.com/office/drawing/2014/main" id="{FAFE43CB-F61D-D54A-ABA7-E8F6F069E1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6800" y="2057399"/>
            <a:ext cx="4267200" cy="3561348"/>
          </a:xfrm>
          <a:prstGeom prst="rect">
            <a:avLst/>
          </a:prstGeom>
        </p:spPr>
      </p:pic>
    </p:spTree>
    <p:extLst>
      <p:ext uri="{BB962C8B-B14F-4D97-AF65-F5344CB8AC3E}">
        <p14:creationId xmlns:p14="http://schemas.microsoft.com/office/powerpoint/2010/main" val="236941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D46195-004F-884F-84C8-9DAE96C692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95511" y="2741311"/>
            <a:ext cx="1415113" cy="1236046"/>
          </a:xfrm>
          <a:prstGeom prst="rect">
            <a:avLst/>
          </a:prstGeom>
        </p:spPr>
      </p:pic>
      <p:pic>
        <p:nvPicPr>
          <p:cNvPr id="5" name="Picture 4">
            <a:extLst>
              <a:ext uri="{FF2B5EF4-FFF2-40B4-BE49-F238E27FC236}">
                <a16:creationId xmlns:a16="http://schemas.microsoft.com/office/drawing/2014/main" id="{4DFF11CB-3F48-DF41-A9B4-26A59270A12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70806" y="2741311"/>
            <a:ext cx="1330687" cy="1248043"/>
          </a:xfrm>
          <a:prstGeom prst="rect">
            <a:avLst/>
          </a:prstGeom>
        </p:spPr>
      </p:pic>
      <p:pic>
        <p:nvPicPr>
          <p:cNvPr id="10" name="Picture 9">
            <a:extLst>
              <a:ext uri="{FF2B5EF4-FFF2-40B4-BE49-F238E27FC236}">
                <a16:creationId xmlns:a16="http://schemas.microsoft.com/office/drawing/2014/main" id="{B9B14532-E754-3642-8BEE-052D1C20810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173623" y="2741311"/>
            <a:ext cx="1348911" cy="1252728"/>
          </a:xfrm>
          <a:prstGeom prst="rect">
            <a:avLst/>
          </a:prstGeom>
        </p:spPr>
      </p:pic>
      <p:sp>
        <p:nvSpPr>
          <p:cNvPr id="64515" name="Title 1"/>
          <p:cNvSpPr>
            <a:spLocks noGrp="1"/>
          </p:cNvSpPr>
          <p:nvPr>
            <p:ph type="title"/>
          </p:nvPr>
        </p:nvSpPr>
        <p:spPr/>
        <p:txBody>
          <a:bodyPr>
            <a:normAutofit/>
          </a:bodyPr>
          <a:lstStyle/>
          <a:p>
            <a:r>
              <a:rPr lang="en-US" b="1" dirty="0">
                <a:solidFill>
                  <a:srgbClr val="9E247B"/>
                </a:solidFill>
                <a:ea typeface="Arial Narrow" charset="0"/>
              </a:rPr>
              <a:t>What are the signs and symptoms?</a:t>
            </a:r>
          </a:p>
        </p:txBody>
      </p:sp>
      <p:sp>
        <p:nvSpPr>
          <p:cNvPr id="13" name="Content Placeholder 4"/>
          <p:cNvSpPr txBox="1">
            <a:spLocks/>
          </p:cNvSpPr>
          <p:nvPr/>
        </p:nvSpPr>
        <p:spPr bwMode="auto">
          <a:xfrm>
            <a:off x="566171" y="1740945"/>
            <a:ext cx="8135358" cy="112234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buClr>
                <a:srgbClr val="DE2235"/>
              </a:buClr>
            </a:pPr>
            <a:r>
              <a:rPr lang="en-US" b="1" dirty="0">
                <a:solidFill>
                  <a:schemeClr val="bg2">
                    <a:lumMod val="50000"/>
                  </a:schemeClr>
                </a:solidFill>
              </a:rPr>
              <a:t>No two cases of lupus are the same</a:t>
            </a:r>
          </a:p>
          <a:p>
            <a:pPr>
              <a:spcBef>
                <a:spcPts val="900"/>
              </a:spcBef>
              <a:spcAft>
                <a:spcPts val="600"/>
              </a:spcAft>
              <a:buClr>
                <a:srgbClr val="DE2235"/>
              </a:buClr>
            </a:pPr>
            <a:r>
              <a:rPr lang="en-US" b="1" dirty="0">
                <a:solidFill>
                  <a:schemeClr val="bg2">
                    <a:lumMod val="50000"/>
                  </a:schemeClr>
                </a:solidFill>
              </a:rPr>
              <a:t>Symptoms vary, but the most common symptoms of lupus include: </a:t>
            </a:r>
          </a:p>
          <a:p>
            <a:pPr>
              <a:spcBef>
                <a:spcPts val="900"/>
              </a:spcBef>
              <a:spcAft>
                <a:spcPts val="600"/>
              </a:spcAft>
              <a:buClr>
                <a:srgbClr val="DE2235"/>
              </a:buClr>
            </a:pPr>
            <a:endParaRPr lang="en-US" b="1" dirty="0">
              <a:solidFill>
                <a:schemeClr val="bg2">
                  <a:lumMod val="50000"/>
                </a:schemeClr>
              </a:solidFill>
            </a:endParaRPr>
          </a:p>
          <a:p>
            <a:pPr>
              <a:spcBef>
                <a:spcPts val="1500"/>
              </a:spcBef>
              <a:buClr>
                <a:srgbClr val="DE2235"/>
              </a:buClr>
            </a:pPr>
            <a:endParaRPr lang="en-US" b="1" dirty="0">
              <a:solidFill>
                <a:schemeClr val="bg2">
                  <a:lumMod val="50000"/>
                </a:schemeClr>
              </a:solidFill>
            </a:endParaRPr>
          </a:p>
          <a:p>
            <a:pPr>
              <a:spcBef>
                <a:spcPts val="900"/>
              </a:spcBef>
              <a:buClr>
                <a:srgbClr val="DE2235"/>
              </a:buClr>
            </a:pPr>
            <a:endParaRPr lang="en-US" b="1" dirty="0">
              <a:solidFill>
                <a:schemeClr val="bg2">
                  <a:lumMod val="50000"/>
                </a:schemeClr>
              </a:solidFill>
            </a:endParaRPr>
          </a:p>
          <a:p>
            <a:pPr>
              <a:spcBef>
                <a:spcPts val="900"/>
              </a:spcBef>
              <a:buClr>
                <a:srgbClr val="DE2235"/>
              </a:buClr>
            </a:pPr>
            <a:endParaRPr lang="en-US" b="1" dirty="0">
              <a:solidFill>
                <a:schemeClr val="bg2">
                  <a:lumMod val="50000"/>
                </a:schemeClr>
              </a:solidFill>
            </a:endParaRPr>
          </a:p>
          <a:p>
            <a:pPr>
              <a:spcBef>
                <a:spcPts val="900"/>
              </a:spcBef>
              <a:buClr>
                <a:srgbClr val="DE2235"/>
              </a:buClr>
            </a:pPr>
            <a:endParaRPr lang="en-US" b="1" dirty="0">
              <a:solidFill>
                <a:schemeClr val="bg2">
                  <a:lumMod val="50000"/>
                </a:schemeClr>
              </a:solidFill>
            </a:endParaRPr>
          </a:p>
          <a:p>
            <a:pPr marL="0" indent="0">
              <a:spcBef>
                <a:spcPts val="900"/>
              </a:spcBef>
              <a:buClr>
                <a:srgbClr val="DE2235"/>
              </a:buClr>
              <a:buNone/>
            </a:pPr>
            <a:endParaRPr lang="en-US" sz="100" b="1" dirty="0">
              <a:solidFill>
                <a:schemeClr val="bg2">
                  <a:lumMod val="50000"/>
                </a:schemeClr>
              </a:solidFill>
            </a:endParaRPr>
          </a:p>
          <a:p>
            <a:pPr lvl="1">
              <a:spcBef>
                <a:spcPts val="300"/>
              </a:spcBef>
              <a:buClr>
                <a:srgbClr val="DE2235"/>
              </a:buClr>
            </a:pPr>
            <a:r>
              <a:rPr lang="en-US" dirty="0">
                <a:solidFill>
                  <a:schemeClr val="bg2">
                    <a:lumMod val="50000"/>
                  </a:schemeClr>
                </a:solidFill>
              </a:rPr>
              <a:t>50-90% of people with lupus identify fatigue as a main symptom</a:t>
            </a:r>
          </a:p>
          <a:p>
            <a:pPr lvl="1">
              <a:spcBef>
                <a:spcPts val="300"/>
              </a:spcBef>
              <a:buClr>
                <a:srgbClr val="DE2235"/>
              </a:buClr>
            </a:pPr>
            <a:r>
              <a:rPr lang="en-US" dirty="0">
                <a:solidFill>
                  <a:schemeClr val="bg2">
                    <a:lumMod val="50000"/>
                  </a:schemeClr>
                </a:solidFill>
              </a:rPr>
              <a:t>Most people with lupus experience unexplained fevers </a:t>
            </a:r>
          </a:p>
          <a:p>
            <a:pPr lvl="1">
              <a:spcBef>
                <a:spcPts val="300"/>
              </a:spcBef>
              <a:buClr>
                <a:srgbClr val="DE2235"/>
              </a:buClr>
            </a:pPr>
            <a:r>
              <a:rPr lang="en-US" dirty="0">
                <a:solidFill>
                  <a:schemeClr val="bg2">
                    <a:lumMod val="50000"/>
                  </a:schemeClr>
                </a:solidFill>
              </a:rPr>
              <a:t>Up to 90% of people with lupus will have joint inflammation or swelling </a:t>
            </a:r>
          </a:p>
          <a:p>
            <a:pPr>
              <a:spcBef>
                <a:spcPts val="900"/>
              </a:spcBef>
              <a:buClr>
                <a:srgbClr val="DE2235"/>
              </a:buClr>
            </a:pPr>
            <a:r>
              <a:rPr lang="en-US" b="1" dirty="0">
                <a:solidFill>
                  <a:schemeClr val="bg2">
                    <a:lumMod val="50000"/>
                  </a:schemeClr>
                </a:solidFill>
              </a:rPr>
              <a:t>Depending on the organs affected, patients may experience different symptoms </a:t>
            </a:r>
            <a:endParaRPr lang="en-US" dirty="0">
              <a:solidFill>
                <a:schemeClr val="bg2">
                  <a:lumMod val="50000"/>
                </a:schemeClr>
              </a:solidFill>
            </a:endParaRPr>
          </a:p>
        </p:txBody>
      </p:sp>
      <p:pic>
        <p:nvPicPr>
          <p:cNvPr id="12" name="Picture 11" descr="Symptoms.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33400" y="2667000"/>
            <a:ext cx="3243470" cy="1388165"/>
          </a:xfrm>
          <a:prstGeom prst="rect">
            <a:avLst/>
          </a:prstGeom>
        </p:spPr>
      </p:pic>
      <p:sp>
        <p:nvSpPr>
          <p:cNvPr id="64517" name="Rectangle 3"/>
          <p:cNvSpPr>
            <a:spLocks noChangeArrowheads="1"/>
          </p:cNvSpPr>
          <p:nvPr/>
        </p:nvSpPr>
        <p:spPr bwMode="auto">
          <a:xfrm>
            <a:off x="974871" y="4091837"/>
            <a:ext cx="687532" cy="270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400" dirty="0">
                <a:solidFill>
                  <a:schemeClr val="bg2">
                    <a:lumMod val="50000"/>
                  </a:schemeClr>
                </a:solidFill>
                <a:latin typeface="Arial" charset="0"/>
                <a:cs typeface="Arial" charset="0"/>
              </a:rPr>
              <a:t>Fatigue</a:t>
            </a:r>
            <a:endParaRPr lang="en-US" sz="1600" dirty="0">
              <a:solidFill>
                <a:schemeClr val="bg2">
                  <a:lumMod val="50000"/>
                </a:schemeClr>
              </a:solidFill>
              <a:cs typeface="Arial" charset="0"/>
            </a:endParaRPr>
          </a:p>
        </p:txBody>
      </p:sp>
      <p:sp>
        <p:nvSpPr>
          <p:cNvPr id="64518" name="Rectangle 6"/>
          <p:cNvSpPr>
            <a:spLocks noChangeArrowheads="1"/>
          </p:cNvSpPr>
          <p:nvPr/>
        </p:nvSpPr>
        <p:spPr bwMode="auto">
          <a:xfrm>
            <a:off x="2180350" y="4072990"/>
            <a:ext cx="1489931" cy="270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400" dirty="0">
                <a:solidFill>
                  <a:schemeClr val="bg2">
                    <a:lumMod val="50000"/>
                  </a:schemeClr>
                </a:solidFill>
                <a:latin typeface="Arial" charset="0"/>
                <a:cs typeface="Arial" charset="0"/>
              </a:rPr>
              <a:t>Unexplained Fever</a:t>
            </a:r>
            <a:endParaRPr lang="en-US" sz="1600" dirty="0">
              <a:solidFill>
                <a:schemeClr val="bg2">
                  <a:lumMod val="50000"/>
                </a:schemeClr>
              </a:solidFill>
              <a:cs typeface="Arial" charset="0"/>
            </a:endParaRPr>
          </a:p>
        </p:txBody>
      </p:sp>
      <p:sp>
        <p:nvSpPr>
          <p:cNvPr id="64519" name="Rectangle 8"/>
          <p:cNvSpPr>
            <a:spLocks noChangeArrowheads="1"/>
          </p:cNvSpPr>
          <p:nvPr/>
        </p:nvSpPr>
        <p:spPr bwMode="auto">
          <a:xfrm>
            <a:off x="3895511" y="4071341"/>
            <a:ext cx="15071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sz="1400" dirty="0">
                <a:solidFill>
                  <a:schemeClr val="bg2">
                    <a:lumMod val="50000"/>
                  </a:schemeClr>
                </a:solidFill>
                <a:latin typeface="Arial" charset="0"/>
                <a:cs typeface="Arial" charset="0"/>
              </a:rPr>
              <a:t>Malar (Butterfly) </a:t>
            </a:r>
          </a:p>
          <a:p>
            <a:pPr algn="ctr" eaLnBrk="1" hangingPunct="1"/>
            <a:r>
              <a:rPr lang="en-US" sz="1400" dirty="0">
                <a:solidFill>
                  <a:schemeClr val="bg2">
                    <a:lumMod val="50000"/>
                  </a:schemeClr>
                </a:solidFill>
                <a:latin typeface="Arial" charset="0"/>
                <a:cs typeface="Arial" charset="0"/>
              </a:rPr>
              <a:t>Rash</a:t>
            </a:r>
            <a:endParaRPr lang="en-US" sz="1400" dirty="0">
              <a:solidFill>
                <a:schemeClr val="bg2">
                  <a:lumMod val="50000"/>
                </a:schemeClr>
              </a:solidFill>
              <a:cs typeface="Arial" charset="0"/>
            </a:endParaRPr>
          </a:p>
        </p:txBody>
      </p:sp>
      <p:sp>
        <p:nvSpPr>
          <p:cNvPr id="64520" name="Rectangle 9"/>
          <p:cNvSpPr>
            <a:spLocks noChangeArrowheads="1"/>
          </p:cNvSpPr>
          <p:nvPr/>
        </p:nvSpPr>
        <p:spPr bwMode="auto">
          <a:xfrm>
            <a:off x="5653451" y="4091837"/>
            <a:ext cx="1125321" cy="270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400" dirty="0">
                <a:solidFill>
                  <a:schemeClr val="bg2">
                    <a:lumMod val="50000"/>
                  </a:schemeClr>
                </a:solidFill>
                <a:latin typeface="Arial" charset="0"/>
                <a:cs typeface="Arial" charset="0"/>
              </a:rPr>
              <a:t>Joint Swelling</a:t>
            </a:r>
            <a:endParaRPr lang="en-US" sz="1400" dirty="0">
              <a:solidFill>
                <a:schemeClr val="bg2">
                  <a:lumMod val="50000"/>
                </a:schemeClr>
              </a:solidFill>
              <a:cs typeface="Arial" charset="0"/>
            </a:endParaRPr>
          </a:p>
        </p:txBody>
      </p:sp>
      <p:sp>
        <p:nvSpPr>
          <p:cNvPr id="15" name="Rectangle 9">
            <a:extLst>
              <a:ext uri="{FF2B5EF4-FFF2-40B4-BE49-F238E27FC236}">
                <a16:creationId xmlns:a16="http://schemas.microsoft.com/office/drawing/2014/main" id="{9A345010-B2C3-5541-A2D6-A67A32D428F0}"/>
              </a:ext>
            </a:extLst>
          </p:cNvPr>
          <p:cNvSpPr>
            <a:spLocks noChangeArrowheads="1"/>
          </p:cNvSpPr>
          <p:nvPr/>
        </p:nvSpPr>
        <p:spPr bwMode="auto">
          <a:xfrm>
            <a:off x="7338070" y="4087271"/>
            <a:ext cx="94128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400" dirty="0">
                <a:solidFill>
                  <a:schemeClr val="bg2">
                    <a:lumMod val="50000"/>
                  </a:schemeClr>
                </a:solidFill>
                <a:latin typeface="Arial" charset="0"/>
                <a:cs typeface="Arial" charset="0"/>
              </a:rPr>
              <a:t>Hair Loss</a:t>
            </a:r>
            <a:endParaRPr lang="en-US" sz="1400" dirty="0">
              <a:solidFill>
                <a:schemeClr val="bg2">
                  <a:lumMod val="50000"/>
                </a:schemeClr>
              </a:solidFill>
              <a:cs typeface="Arial" charset="0"/>
            </a:endParaRPr>
          </a:p>
        </p:txBody>
      </p:sp>
      <p:sp>
        <p:nvSpPr>
          <p:cNvPr id="6" name="Slide Number Placeholder 5">
            <a:extLst>
              <a:ext uri="{FF2B5EF4-FFF2-40B4-BE49-F238E27FC236}">
                <a16:creationId xmlns:a16="http://schemas.microsoft.com/office/drawing/2014/main" id="{98D754E6-E166-4948-8DC0-E7AACE517C95}"/>
              </a:ext>
            </a:extLst>
          </p:cNvPr>
          <p:cNvSpPr>
            <a:spLocks noGrp="1"/>
          </p:cNvSpPr>
          <p:nvPr>
            <p:ph type="sldNum" sz="quarter" idx="12"/>
          </p:nvPr>
        </p:nvSpPr>
        <p:spPr/>
        <p:txBody>
          <a:bodyPr/>
          <a:lstStyle/>
          <a:p>
            <a:fld id="{E202347D-AEF4-524F-BCCC-AD9564A3394E}" type="slidenum">
              <a:rPr lang="en-US" smtClean="0"/>
              <a:t>6</a:t>
            </a:fld>
            <a:endParaRPr 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B1BFB3-3B73-604A-972C-CD546D926AD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02762" y="2141049"/>
            <a:ext cx="3741238" cy="3124200"/>
          </a:xfrm>
          <a:prstGeom prst="rect">
            <a:avLst/>
          </a:prstGeom>
        </p:spPr>
      </p:pic>
      <p:sp>
        <p:nvSpPr>
          <p:cNvPr id="6" name="Title 1">
            <a:extLst>
              <a:ext uri="{FF2B5EF4-FFF2-40B4-BE49-F238E27FC236}">
                <a16:creationId xmlns:a16="http://schemas.microsoft.com/office/drawing/2014/main" id="{FBD506A0-284F-C34E-A0E9-8B3E56728CC9}"/>
              </a:ext>
            </a:extLst>
          </p:cNvPr>
          <p:cNvSpPr>
            <a:spLocks noGrp="1"/>
          </p:cNvSpPr>
          <p:nvPr>
            <p:ph type="title"/>
          </p:nvPr>
        </p:nvSpPr>
        <p:spPr/>
        <p:txBody>
          <a:bodyPr rtlCol="0">
            <a:normAutofit/>
          </a:bodyPr>
          <a:lstStyle/>
          <a:p>
            <a:pPr fontAlgn="auto">
              <a:spcAft>
                <a:spcPts val="0"/>
              </a:spcAft>
              <a:defRPr/>
            </a:pPr>
            <a:r>
              <a:rPr lang="en-US" sz="2800" b="1" dirty="0">
                <a:solidFill>
                  <a:srgbClr val="9E247B"/>
                </a:solidFill>
                <a:ea typeface="Arial Narrow" charset="0"/>
              </a:rPr>
              <a:t>Lupus symptoms come </a:t>
            </a:r>
            <a:br>
              <a:rPr lang="en-US" sz="2800" b="1" dirty="0">
                <a:solidFill>
                  <a:srgbClr val="9E247B"/>
                </a:solidFill>
                <a:ea typeface="Arial Narrow" charset="0"/>
              </a:rPr>
            </a:br>
            <a:r>
              <a:rPr lang="en-US" sz="2800" b="1" dirty="0">
                <a:solidFill>
                  <a:srgbClr val="9E247B"/>
                </a:solidFill>
                <a:ea typeface="Arial Narrow" charset="0"/>
              </a:rPr>
              <a:t>and go</a:t>
            </a:r>
          </a:p>
        </p:txBody>
      </p:sp>
      <p:sp>
        <p:nvSpPr>
          <p:cNvPr id="11" name="Content Placeholder 4">
            <a:extLst>
              <a:ext uri="{FF2B5EF4-FFF2-40B4-BE49-F238E27FC236}">
                <a16:creationId xmlns:a16="http://schemas.microsoft.com/office/drawing/2014/main" id="{68CB6F76-7311-6F4F-AE31-25F5F8087005}"/>
              </a:ext>
            </a:extLst>
          </p:cNvPr>
          <p:cNvSpPr txBox="1">
            <a:spLocks/>
          </p:cNvSpPr>
          <p:nvPr/>
        </p:nvSpPr>
        <p:spPr bwMode="auto">
          <a:xfrm>
            <a:off x="624097" y="1617455"/>
            <a:ext cx="4581565" cy="4495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buClr>
                <a:srgbClr val="DE2235"/>
              </a:buClr>
            </a:pPr>
            <a:r>
              <a:rPr lang="en-US" b="1" dirty="0">
                <a:solidFill>
                  <a:schemeClr val="bg2">
                    <a:lumMod val="50000"/>
                  </a:schemeClr>
                </a:solidFill>
                <a:latin typeface="Arial" charset="0"/>
                <a:cs typeface="Arial" charset="0"/>
              </a:rPr>
              <a:t>Lupus symptoms can: </a:t>
            </a:r>
          </a:p>
          <a:p>
            <a:pPr lvl="1">
              <a:spcBef>
                <a:spcPts val="300"/>
              </a:spcBef>
              <a:buClr>
                <a:srgbClr val="DE2235"/>
              </a:buClr>
            </a:pPr>
            <a:r>
              <a:rPr lang="en-US" dirty="0">
                <a:solidFill>
                  <a:schemeClr val="bg2">
                    <a:lumMod val="50000"/>
                  </a:schemeClr>
                </a:solidFill>
                <a:latin typeface="Arial" charset="0"/>
                <a:cs typeface="Arial" charset="0"/>
              </a:rPr>
              <a:t>Be mild or severe </a:t>
            </a:r>
          </a:p>
          <a:p>
            <a:pPr lvl="1">
              <a:spcBef>
                <a:spcPts val="300"/>
              </a:spcBef>
              <a:buClr>
                <a:srgbClr val="DE2235"/>
              </a:buClr>
            </a:pPr>
            <a:r>
              <a:rPr lang="en-US" dirty="0">
                <a:solidFill>
                  <a:schemeClr val="bg2">
                    <a:lumMod val="50000"/>
                  </a:schemeClr>
                </a:solidFill>
                <a:latin typeface="Arial" charset="0"/>
                <a:cs typeface="Arial" charset="0"/>
              </a:rPr>
              <a:t>Persist or resolve </a:t>
            </a:r>
          </a:p>
          <a:p>
            <a:pPr lvl="1">
              <a:spcBef>
                <a:spcPts val="300"/>
              </a:spcBef>
              <a:buClr>
                <a:srgbClr val="DE2235"/>
              </a:buClr>
            </a:pPr>
            <a:r>
              <a:rPr lang="en-US" dirty="0">
                <a:solidFill>
                  <a:schemeClr val="bg2">
                    <a:lumMod val="50000"/>
                  </a:schemeClr>
                </a:solidFill>
                <a:latin typeface="Arial" charset="0"/>
                <a:cs typeface="Arial" charset="0"/>
              </a:rPr>
              <a:t>Come on suddenly or over time</a:t>
            </a:r>
            <a:endParaRPr lang="en-US" sz="1800" dirty="0">
              <a:solidFill>
                <a:schemeClr val="bg2">
                  <a:lumMod val="50000"/>
                </a:schemeClr>
              </a:solidFill>
              <a:latin typeface="Arial" charset="0"/>
              <a:cs typeface="Arial" charset="0"/>
            </a:endParaRPr>
          </a:p>
          <a:p>
            <a:pPr>
              <a:spcBef>
                <a:spcPts val="900"/>
              </a:spcBef>
              <a:buClr>
                <a:srgbClr val="DE2235"/>
              </a:buClr>
            </a:pPr>
            <a:r>
              <a:rPr lang="en-US" b="1" dirty="0">
                <a:solidFill>
                  <a:schemeClr val="bg2">
                    <a:lumMod val="50000"/>
                  </a:schemeClr>
                </a:solidFill>
                <a:latin typeface="Arial" charset="0"/>
                <a:cs typeface="Arial" charset="0"/>
              </a:rPr>
              <a:t>A sudden onset of lupus disease activity is called a ‘flare’</a:t>
            </a:r>
          </a:p>
          <a:p>
            <a:pPr lvl="1">
              <a:spcBef>
                <a:spcPts val="900"/>
              </a:spcBef>
              <a:buClr>
                <a:srgbClr val="DE2235"/>
              </a:buClr>
            </a:pPr>
            <a:r>
              <a:rPr lang="en-US" dirty="0">
                <a:solidFill>
                  <a:schemeClr val="bg2">
                    <a:lumMod val="50000"/>
                  </a:schemeClr>
                </a:solidFill>
              </a:rPr>
              <a:t>Flares may be characterized by any group of symptoms that can affect many different parts of the body</a:t>
            </a:r>
          </a:p>
          <a:p>
            <a:pPr>
              <a:spcBef>
                <a:spcPts val="900"/>
              </a:spcBef>
              <a:buClr>
                <a:srgbClr val="DE2235"/>
              </a:buClr>
            </a:pPr>
            <a:r>
              <a:rPr lang="en-US" sz="2000" b="1" dirty="0">
                <a:solidFill>
                  <a:schemeClr val="bg2">
                    <a:lumMod val="50000"/>
                  </a:schemeClr>
                </a:solidFill>
              </a:rPr>
              <a:t>Lupus flares may be triggered by: </a:t>
            </a:r>
          </a:p>
          <a:p>
            <a:pPr lvl="1">
              <a:spcBef>
                <a:spcPts val="300"/>
              </a:spcBef>
              <a:buClr>
                <a:srgbClr val="DE2235"/>
              </a:buClr>
            </a:pPr>
            <a:r>
              <a:rPr lang="en-US" dirty="0">
                <a:solidFill>
                  <a:schemeClr val="bg2">
                    <a:lumMod val="50000"/>
                  </a:schemeClr>
                </a:solidFill>
              </a:rPr>
              <a:t>Stress</a:t>
            </a:r>
          </a:p>
          <a:p>
            <a:pPr lvl="1">
              <a:spcBef>
                <a:spcPts val="300"/>
              </a:spcBef>
              <a:buClr>
                <a:srgbClr val="DE2235"/>
              </a:buClr>
            </a:pPr>
            <a:r>
              <a:rPr lang="en-US" dirty="0">
                <a:solidFill>
                  <a:schemeClr val="bg2">
                    <a:lumMod val="50000"/>
                  </a:schemeClr>
                </a:solidFill>
              </a:rPr>
              <a:t>Sunlight exposure </a:t>
            </a:r>
          </a:p>
          <a:p>
            <a:pPr lvl="1">
              <a:spcBef>
                <a:spcPts val="300"/>
              </a:spcBef>
              <a:buClr>
                <a:srgbClr val="DE2235"/>
              </a:buClr>
            </a:pPr>
            <a:r>
              <a:rPr lang="en-US" dirty="0">
                <a:solidFill>
                  <a:schemeClr val="bg2">
                    <a:lumMod val="50000"/>
                  </a:schemeClr>
                </a:solidFill>
              </a:rPr>
              <a:t>Weather/temperature changes</a:t>
            </a:r>
          </a:p>
          <a:p>
            <a:pPr lvl="1">
              <a:spcBef>
                <a:spcPts val="300"/>
              </a:spcBef>
              <a:buClr>
                <a:srgbClr val="DE2235"/>
              </a:buClr>
            </a:pPr>
            <a:r>
              <a:rPr lang="en-US" dirty="0">
                <a:solidFill>
                  <a:schemeClr val="bg2">
                    <a:lumMod val="50000"/>
                  </a:schemeClr>
                </a:solidFill>
              </a:rPr>
              <a:t>Infection</a:t>
            </a:r>
          </a:p>
          <a:p>
            <a:pPr lvl="1">
              <a:spcBef>
                <a:spcPts val="300"/>
              </a:spcBef>
              <a:buClr>
                <a:srgbClr val="DE2235"/>
              </a:buClr>
            </a:pPr>
            <a:r>
              <a:rPr lang="en-US" dirty="0">
                <a:solidFill>
                  <a:schemeClr val="bg2">
                    <a:lumMod val="50000"/>
                  </a:schemeClr>
                </a:solidFill>
              </a:rPr>
              <a:t>Work </a:t>
            </a:r>
          </a:p>
          <a:p>
            <a:pPr lvl="1">
              <a:spcBef>
                <a:spcPts val="300"/>
              </a:spcBef>
              <a:buClr>
                <a:srgbClr val="DE2235"/>
              </a:buClr>
            </a:pPr>
            <a:r>
              <a:rPr lang="en-US" dirty="0">
                <a:solidFill>
                  <a:schemeClr val="bg2">
                    <a:lumMod val="50000"/>
                  </a:schemeClr>
                </a:solidFill>
              </a:rPr>
              <a:t>Chemical exposure from home cleaning </a:t>
            </a:r>
          </a:p>
          <a:p>
            <a:pPr>
              <a:spcBef>
                <a:spcPts val="900"/>
              </a:spcBef>
              <a:buClr>
                <a:srgbClr val="DE2235"/>
              </a:buClr>
            </a:pPr>
            <a:endParaRPr lang="en-US" b="1" dirty="0">
              <a:solidFill>
                <a:schemeClr val="bg2">
                  <a:lumMod val="50000"/>
                </a:schemeClr>
              </a:solidFill>
            </a:endParaRPr>
          </a:p>
        </p:txBody>
      </p:sp>
      <p:sp>
        <p:nvSpPr>
          <p:cNvPr id="3" name="Slide Number Placeholder 2">
            <a:extLst>
              <a:ext uri="{FF2B5EF4-FFF2-40B4-BE49-F238E27FC236}">
                <a16:creationId xmlns:a16="http://schemas.microsoft.com/office/drawing/2014/main" id="{416CB140-C885-0E4A-B175-F59A4009B403}"/>
              </a:ext>
            </a:extLst>
          </p:cNvPr>
          <p:cNvSpPr>
            <a:spLocks noGrp="1"/>
          </p:cNvSpPr>
          <p:nvPr>
            <p:ph type="sldNum" sz="quarter" idx="12"/>
          </p:nvPr>
        </p:nvSpPr>
        <p:spPr/>
        <p:txBody>
          <a:bodyPr/>
          <a:lstStyle/>
          <a:p>
            <a:fld id="{E202347D-AEF4-524F-BCCC-AD9564A3394E}" type="slidenum">
              <a:rPr lang="en-US" smtClean="0"/>
              <a:t>7</a:t>
            </a:fld>
            <a:endParaRPr lang="en-US"/>
          </a:p>
        </p:txBody>
      </p:sp>
    </p:spTree>
    <p:extLst>
      <p:ext uri="{BB962C8B-B14F-4D97-AF65-F5344CB8AC3E}">
        <p14:creationId xmlns:p14="http://schemas.microsoft.com/office/powerpoint/2010/main" val="250358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a:bodyPr>
          <a:lstStyle/>
          <a:p>
            <a:r>
              <a:rPr lang="en-US" sz="2800" b="1" dirty="0">
                <a:solidFill>
                  <a:srgbClr val="9E247B"/>
                </a:solidFill>
                <a:ea typeface="Arial Narrow" charset="0"/>
              </a:rPr>
              <a:t>How is lupus diagnosed?</a:t>
            </a:r>
          </a:p>
        </p:txBody>
      </p:sp>
      <p:pic>
        <p:nvPicPr>
          <p:cNvPr id="2" name="Picture 1" descr="iStock_24198180_XXLARG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04621" y="1818090"/>
            <a:ext cx="3939379" cy="3505200"/>
          </a:xfrm>
          <a:prstGeom prst="rect">
            <a:avLst/>
          </a:prstGeom>
        </p:spPr>
      </p:pic>
      <p:sp>
        <p:nvSpPr>
          <p:cNvPr id="6" name="Content Placeholder 4"/>
          <p:cNvSpPr txBox="1">
            <a:spLocks/>
          </p:cNvSpPr>
          <p:nvPr/>
        </p:nvSpPr>
        <p:spPr bwMode="auto">
          <a:xfrm>
            <a:off x="609600" y="1818090"/>
            <a:ext cx="4267200" cy="3352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buClr>
                <a:srgbClr val="DE2235"/>
              </a:buClr>
            </a:pPr>
            <a:r>
              <a:rPr lang="en-US" sz="2000" b="1" dirty="0">
                <a:solidFill>
                  <a:schemeClr val="bg2">
                    <a:lumMod val="50000"/>
                  </a:schemeClr>
                </a:solidFill>
              </a:rPr>
              <a:t>Lupus is difficult to diagnose </a:t>
            </a:r>
          </a:p>
          <a:p>
            <a:pPr>
              <a:spcBef>
                <a:spcPts val="900"/>
              </a:spcBef>
              <a:buClr>
                <a:srgbClr val="DE2235"/>
              </a:buClr>
            </a:pPr>
            <a:r>
              <a:rPr lang="en-US" sz="2000" b="1" dirty="0">
                <a:solidFill>
                  <a:schemeClr val="bg2">
                    <a:lumMod val="50000"/>
                  </a:schemeClr>
                </a:solidFill>
              </a:rPr>
              <a:t>Physicians typically make the diagnosis based on:</a:t>
            </a:r>
          </a:p>
          <a:p>
            <a:pPr marL="508000" lvl="1" indent="-222250">
              <a:spcBef>
                <a:spcPts val="300"/>
              </a:spcBef>
              <a:buClr>
                <a:srgbClr val="DE2235"/>
              </a:buClr>
            </a:pPr>
            <a:r>
              <a:rPr lang="en-US" sz="1800" dirty="0">
                <a:solidFill>
                  <a:schemeClr val="bg2">
                    <a:lumMod val="50000"/>
                  </a:schemeClr>
                </a:solidFill>
              </a:rPr>
              <a:t>Medical history</a:t>
            </a:r>
          </a:p>
          <a:p>
            <a:pPr marL="508000" lvl="1" indent="-222250">
              <a:spcBef>
                <a:spcPts val="300"/>
              </a:spcBef>
              <a:buClr>
                <a:srgbClr val="DE2235"/>
              </a:buClr>
            </a:pPr>
            <a:r>
              <a:rPr lang="en-US" sz="1800" dirty="0">
                <a:solidFill>
                  <a:schemeClr val="bg2">
                    <a:lumMod val="50000"/>
                  </a:schemeClr>
                </a:solidFill>
              </a:rPr>
              <a:t>Physical exam</a:t>
            </a:r>
          </a:p>
          <a:p>
            <a:pPr marL="508000" lvl="1" indent="-222250">
              <a:spcBef>
                <a:spcPts val="300"/>
              </a:spcBef>
              <a:buClr>
                <a:srgbClr val="DE2235"/>
              </a:buClr>
            </a:pPr>
            <a:r>
              <a:rPr lang="en-US" sz="1800" dirty="0">
                <a:solidFill>
                  <a:schemeClr val="bg2">
                    <a:lumMod val="50000"/>
                  </a:schemeClr>
                </a:solidFill>
              </a:rPr>
              <a:t>Blood tests</a:t>
            </a:r>
          </a:p>
          <a:p>
            <a:pPr marL="508000" lvl="1" indent="-222250">
              <a:spcBef>
                <a:spcPts val="300"/>
              </a:spcBef>
              <a:buClr>
                <a:srgbClr val="DE2235"/>
              </a:buClr>
            </a:pPr>
            <a:r>
              <a:rPr lang="en-US" sz="1800" dirty="0">
                <a:solidFill>
                  <a:schemeClr val="bg2">
                    <a:lumMod val="50000"/>
                  </a:schemeClr>
                </a:solidFill>
              </a:rPr>
              <a:t>Skin and/or kidney biopsies </a:t>
            </a:r>
          </a:p>
          <a:p>
            <a:pPr>
              <a:spcBef>
                <a:spcPts val="900"/>
              </a:spcBef>
              <a:buClr>
                <a:srgbClr val="DE2235"/>
              </a:buClr>
            </a:pPr>
            <a:r>
              <a:rPr lang="en-US" sz="2000" b="1" dirty="0">
                <a:solidFill>
                  <a:schemeClr val="bg2">
                    <a:lumMod val="50000"/>
                  </a:schemeClr>
                </a:solidFill>
              </a:rPr>
              <a:t>Four of eleven clinical criteria are usually met for diagnosis  </a:t>
            </a:r>
          </a:p>
        </p:txBody>
      </p:sp>
      <p:sp>
        <p:nvSpPr>
          <p:cNvPr id="3" name="Slide Number Placeholder 2">
            <a:extLst>
              <a:ext uri="{FF2B5EF4-FFF2-40B4-BE49-F238E27FC236}">
                <a16:creationId xmlns:a16="http://schemas.microsoft.com/office/drawing/2014/main" id="{C02A37CC-2230-7740-A28F-E2C5B1442B56}"/>
              </a:ext>
            </a:extLst>
          </p:cNvPr>
          <p:cNvSpPr>
            <a:spLocks noGrp="1"/>
          </p:cNvSpPr>
          <p:nvPr>
            <p:ph type="sldNum" sz="quarter" idx="12"/>
          </p:nvPr>
        </p:nvSpPr>
        <p:spPr/>
        <p:txBody>
          <a:bodyPr/>
          <a:lstStyle/>
          <a:p>
            <a:fld id="{E202347D-AEF4-524F-BCCC-AD9564A3394E}" type="slidenum">
              <a:rPr lang="en-US" smtClean="0"/>
              <a:t>8</a:t>
            </a:fld>
            <a:endParaRPr 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a:bodyPr>
          <a:lstStyle/>
          <a:p>
            <a:r>
              <a:rPr lang="en-US" sz="2800" b="1" dirty="0">
                <a:solidFill>
                  <a:srgbClr val="9E247B"/>
                </a:solidFill>
                <a:ea typeface="Arial Narrow" charset="0"/>
              </a:rPr>
              <a:t>The eleven </a:t>
            </a:r>
            <a:r>
              <a:rPr lang="en-US" dirty="0">
                <a:ea typeface="Arial Narrow" charset="0"/>
              </a:rPr>
              <a:t>c</a:t>
            </a:r>
            <a:r>
              <a:rPr lang="en-US" sz="2800" b="1" dirty="0">
                <a:solidFill>
                  <a:srgbClr val="9E247B"/>
                </a:solidFill>
                <a:ea typeface="Arial Narrow" charset="0"/>
              </a:rPr>
              <a:t>riteria for lupus </a:t>
            </a:r>
            <a:r>
              <a:rPr lang="en-US" dirty="0">
                <a:ea typeface="Arial Narrow" charset="0"/>
              </a:rPr>
              <a:t>d</a:t>
            </a:r>
            <a:r>
              <a:rPr lang="en-US" sz="2800" b="1" dirty="0">
                <a:solidFill>
                  <a:srgbClr val="9E247B"/>
                </a:solidFill>
                <a:ea typeface="Arial Narrow" charset="0"/>
              </a:rPr>
              <a:t>iagnosis </a:t>
            </a:r>
          </a:p>
        </p:txBody>
      </p:sp>
      <p:sp>
        <p:nvSpPr>
          <p:cNvPr id="17" name="Content Placeholder 4">
            <a:extLst>
              <a:ext uri="{FF2B5EF4-FFF2-40B4-BE49-F238E27FC236}">
                <a16:creationId xmlns:a16="http://schemas.microsoft.com/office/drawing/2014/main" id="{7FCEB7C4-1BEA-3042-91AE-A905C78806BE}"/>
              </a:ext>
            </a:extLst>
          </p:cNvPr>
          <p:cNvSpPr txBox="1">
            <a:spLocks/>
          </p:cNvSpPr>
          <p:nvPr/>
        </p:nvSpPr>
        <p:spPr bwMode="auto">
          <a:xfrm>
            <a:off x="628650" y="1828800"/>
            <a:ext cx="2725733" cy="3352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4625" indent="-174625" algn="l" rtl="0" eaLnBrk="0" fontAlgn="base" hangingPunct="0">
              <a:spcBef>
                <a:spcPct val="20000"/>
              </a:spcBef>
              <a:spcAft>
                <a:spcPct val="0"/>
              </a:spcAft>
              <a:buClr>
                <a:srgbClr val="333092"/>
              </a:buClr>
              <a:buSzPct val="130000"/>
              <a:buFont typeface="Arial" charset="0"/>
              <a:buChar char="›"/>
              <a:defRPr kern="1200">
                <a:solidFill>
                  <a:schemeClr val="tx1"/>
                </a:solidFill>
                <a:latin typeface="Arial" pitchFamily="34" charset="0"/>
                <a:ea typeface="MS PGothic" panose="020B0600070205080204" pitchFamily="34" charset="-128"/>
                <a:cs typeface="Arial" pitchFamily="34" charset="0"/>
              </a:defRPr>
            </a:lvl1pPr>
            <a:lvl2pPr marL="627063" indent="-227013" algn="l" rtl="0" eaLnBrk="0" fontAlgn="base" hangingPunct="0">
              <a:spcBef>
                <a:spcPct val="20000"/>
              </a:spcBef>
              <a:spcAft>
                <a:spcPct val="0"/>
              </a:spcAft>
              <a:buClr>
                <a:srgbClr val="333092"/>
              </a:buClr>
              <a:buSzPct val="130000"/>
              <a:buFont typeface="Arial" pitchFamily="34" charset="0"/>
              <a:buChar char="•"/>
              <a:defRPr sz="1600" kern="1200">
                <a:solidFill>
                  <a:schemeClr val="tx1"/>
                </a:solidFill>
                <a:latin typeface="Arial" pitchFamily="34" charset="0"/>
                <a:ea typeface="Arial" charset="0"/>
                <a:cs typeface="Arial" pitchFamily="34" charset="0"/>
              </a:defRPr>
            </a:lvl2pPr>
            <a:lvl3pPr marL="1030288" indent="-231775" algn="l" rtl="0" eaLnBrk="0" fontAlgn="base" hangingPunct="0">
              <a:spcBef>
                <a:spcPct val="20000"/>
              </a:spcBef>
              <a:spcAft>
                <a:spcPct val="0"/>
              </a:spcAft>
              <a:buClr>
                <a:srgbClr val="333092"/>
              </a:buClr>
              <a:buFont typeface="Arial" charset="0"/>
              <a:buChar char="─"/>
              <a:defRPr sz="1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333092"/>
              </a:buClr>
              <a:buFont typeface="Courier New" pitchFamily="49" charset="0"/>
              <a:buChar char="o"/>
              <a:tabLst>
                <a:tab pos="3141663" algn="l"/>
              </a:tabLst>
              <a:defRPr sz="1200" kern="1200">
                <a:solidFill>
                  <a:schemeClr val="tx1"/>
                </a:solidFill>
                <a:latin typeface="Arial" pitchFamily="34" charset="0"/>
                <a:ea typeface="Arial" charset="0"/>
                <a:cs typeface="Arial" pitchFamily="34" charset="0"/>
              </a:defRPr>
            </a:lvl4pPr>
            <a:lvl5pPr marL="1941513" indent="-228600" algn="l" rtl="0" eaLnBrk="0" fontAlgn="base" hangingPunct="0">
              <a:spcBef>
                <a:spcPct val="20000"/>
              </a:spcBef>
              <a:spcAft>
                <a:spcPct val="0"/>
              </a:spcAft>
              <a:buClr>
                <a:srgbClr val="333092"/>
              </a:buClr>
              <a:buFont typeface="Arial"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buClr>
                <a:srgbClr val="DE2235"/>
              </a:buClr>
            </a:pPr>
            <a:r>
              <a:rPr lang="en-US" sz="2000" b="1" dirty="0">
                <a:solidFill>
                  <a:schemeClr val="bg2">
                    <a:lumMod val="50000"/>
                  </a:schemeClr>
                </a:solidFill>
              </a:rPr>
              <a:t>11 clinical criteria for lupus diagnosis</a:t>
            </a:r>
            <a:endParaRPr lang="en-US" sz="1800" dirty="0">
              <a:solidFill>
                <a:schemeClr val="bg2">
                  <a:lumMod val="50000"/>
                </a:schemeClr>
              </a:solidFill>
            </a:endParaRPr>
          </a:p>
          <a:p>
            <a:pPr marL="508000" lvl="1" indent="-222250">
              <a:spcBef>
                <a:spcPts val="300"/>
              </a:spcBef>
              <a:buClr>
                <a:srgbClr val="DE2235"/>
              </a:buClr>
            </a:pPr>
            <a:r>
              <a:rPr lang="en-US" sz="1800" dirty="0">
                <a:solidFill>
                  <a:schemeClr val="bg2">
                    <a:lumMod val="50000"/>
                  </a:schemeClr>
                </a:solidFill>
              </a:rPr>
              <a:t>At least four of the eleven criteria for lupus are typically present for lupus diagnosis: </a:t>
            </a:r>
          </a:p>
        </p:txBody>
      </p:sp>
      <p:pic>
        <p:nvPicPr>
          <p:cNvPr id="5" name="Picture 4">
            <a:extLst>
              <a:ext uri="{FF2B5EF4-FFF2-40B4-BE49-F238E27FC236}">
                <a16:creationId xmlns:a16="http://schemas.microsoft.com/office/drawing/2014/main" id="{C70B443E-D967-AD48-8DC1-DF114AB694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9000" y="1752600"/>
            <a:ext cx="5498243" cy="4038600"/>
          </a:xfrm>
          <a:prstGeom prst="rect">
            <a:avLst/>
          </a:prstGeom>
        </p:spPr>
      </p:pic>
      <p:sp>
        <p:nvSpPr>
          <p:cNvPr id="2" name="Slide Number Placeholder 1">
            <a:extLst>
              <a:ext uri="{FF2B5EF4-FFF2-40B4-BE49-F238E27FC236}">
                <a16:creationId xmlns:a16="http://schemas.microsoft.com/office/drawing/2014/main" id="{EC767F6E-D3F7-6543-BDF2-78104E6D8716}"/>
              </a:ext>
            </a:extLst>
          </p:cNvPr>
          <p:cNvSpPr>
            <a:spLocks noGrp="1"/>
          </p:cNvSpPr>
          <p:nvPr>
            <p:ph type="sldNum" sz="quarter" idx="12"/>
          </p:nvPr>
        </p:nvSpPr>
        <p:spPr/>
        <p:txBody>
          <a:bodyPr/>
          <a:lstStyle/>
          <a:p>
            <a:fld id="{E202347D-AEF4-524F-BCCC-AD9564A3394E}" type="slidenum">
              <a:rPr lang="en-US" smtClean="0"/>
              <a:t>9</a:t>
            </a:fld>
            <a:endParaRPr lang="en-US"/>
          </a:p>
        </p:txBody>
      </p:sp>
    </p:spTree>
    <p:extLst>
      <p:ext uri="{BB962C8B-B14F-4D97-AF65-F5344CB8AC3E}">
        <p14:creationId xmlns:p14="http://schemas.microsoft.com/office/powerpoint/2010/main" val="3405706418"/>
      </p:ext>
    </p:extLst>
  </p:cSld>
  <p:clrMapOvr>
    <a:masterClrMapping/>
  </p:clrMapOvr>
  <p:transition spd="slow"/>
</p:sld>
</file>

<file path=ppt/theme/theme1.xml><?xml version="1.0" encoding="utf-8"?>
<a:theme xmlns:a="http://schemas.openxmlformats.org/drawingml/2006/main" name="Office Theme">
  <a:themeElements>
    <a:clrScheme name="Custom 4">
      <a:dk1>
        <a:srgbClr val="DC6181"/>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00B5AD"/>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23850</TotalTime>
  <Words>2309</Words>
  <Application>Microsoft Macintosh PowerPoint</Application>
  <PresentationFormat>On-screen Show (4:3)</PresentationFormat>
  <Paragraphs>309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ヒラギノ角ゴ Pro W3</vt:lpstr>
      <vt:lpstr>Arial</vt:lpstr>
      <vt:lpstr>Arial Narrow</vt:lpstr>
      <vt:lpstr>Calibri</vt:lpstr>
      <vt:lpstr>Geneva</vt:lpstr>
      <vt:lpstr>Office Theme</vt:lpstr>
      <vt:lpstr>PowerPoint Presentation</vt:lpstr>
      <vt:lpstr>PowerPoint Presentation</vt:lpstr>
      <vt:lpstr>Agenda</vt:lpstr>
      <vt:lpstr>What is lupus? </vt:lpstr>
      <vt:lpstr>What are the types of lupus? </vt:lpstr>
      <vt:lpstr>What are the signs and symptoms?</vt:lpstr>
      <vt:lpstr>Lupus symptoms come  and go</vt:lpstr>
      <vt:lpstr>How is lupus diagnosed?</vt:lpstr>
      <vt:lpstr>The eleven criteria for lupus diagnosis </vt:lpstr>
      <vt:lpstr>Who gets lupus?</vt:lpstr>
      <vt:lpstr>What to do if you suspect lupus </vt:lpstr>
      <vt:lpstr>If you have been diagnosed with lupus</vt:lpstr>
      <vt:lpstr>Finding a cure for lupus </vt:lpstr>
      <vt:lpstr>How can you get involved? </vt:lpstr>
      <vt:lpstr>Learn about clinical trials</vt:lpstr>
      <vt:lpstr>To learn more</vt:lpstr>
      <vt:lpstr>PowerPoint Presentation</vt:lpstr>
      <vt:lpstr>Materials made possible by: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Swartz</dc:creator>
  <cp:lastModifiedBy>Microsoft Office User</cp:lastModifiedBy>
  <cp:revision>723</cp:revision>
  <cp:lastPrinted>2018-10-19T18:12:23Z</cp:lastPrinted>
  <dcterms:created xsi:type="dcterms:W3CDTF">2016-05-21T17:18:01Z</dcterms:created>
  <dcterms:modified xsi:type="dcterms:W3CDTF">2018-10-19T18:14:03Z</dcterms:modified>
</cp:coreProperties>
</file>